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Vazirmatn"/>
      <p:regular r:id="rId39"/>
      <p:bold r:id="rId40"/>
    </p:embeddedFont>
    <p:embeddedFont>
      <p:font typeface="Lexend"/>
      <p:regular r:id="rId41"/>
      <p:bold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E21AF1-1250-4316-B9CD-C08DB022EB71}">
  <a:tblStyle styleId="{F2E21AF1-1250-4316-B9CD-C08DB022EB7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Vazirmatn-bold.fntdata"/><Relationship Id="rId20" Type="http://schemas.openxmlformats.org/officeDocument/2006/relationships/slide" Target="slides/slide14.xml"/><Relationship Id="rId42" Type="http://schemas.openxmlformats.org/officeDocument/2006/relationships/font" Target="fonts/Lexend-bold.fntdata"/><Relationship Id="rId41" Type="http://schemas.openxmlformats.org/officeDocument/2006/relationships/font" Target="fonts/Lexend-regular.fntdata"/><Relationship Id="rId22" Type="http://schemas.openxmlformats.org/officeDocument/2006/relationships/slide" Target="slides/slide16.xml"/><Relationship Id="rId44" Type="http://schemas.openxmlformats.org/officeDocument/2006/relationships/font" Target="fonts/RobotoMono-bold.fntdata"/><Relationship Id="rId21" Type="http://schemas.openxmlformats.org/officeDocument/2006/relationships/slide" Target="slides/slide15.xml"/><Relationship Id="rId43" Type="http://schemas.openxmlformats.org/officeDocument/2006/relationships/font" Target="fonts/RobotoMono-regular.fntdata"/><Relationship Id="rId24" Type="http://schemas.openxmlformats.org/officeDocument/2006/relationships/slide" Target="slides/slide18.xml"/><Relationship Id="rId46" Type="http://schemas.openxmlformats.org/officeDocument/2006/relationships/font" Target="fonts/RobotoMono-boldItalic.fntdata"/><Relationship Id="rId23" Type="http://schemas.openxmlformats.org/officeDocument/2006/relationships/slide" Target="slides/slide17.xml"/><Relationship Id="rId45" Type="http://schemas.openxmlformats.org/officeDocument/2006/relationships/font" Target="fonts/Roboto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Vazirmatn-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848983b5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848983b5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None/>
            </a:pPr>
            <a:r>
              <a:rPr b="1" lang="en-GB" sz="1700">
                <a:solidFill>
                  <a:schemeClr val="dk1"/>
                </a:solidFill>
              </a:rPr>
              <a:t>محدودیت‌های PAM</a:t>
            </a:r>
            <a:endParaRPr b="1" sz="1700">
              <a:solidFill>
                <a:schemeClr val="dk1"/>
              </a:solidFill>
            </a:endParaRPr>
          </a:p>
          <a:p>
            <a:pPr indent="0" lvl="0" marL="0" rtl="1" algn="r">
              <a:lnSpc>
                <a:spcPct val="115000"/>
              </a:lnSpc>
              <a:spcBef>
                <a:spcPts val="1400"/>
              </a:spcBef>
              <a:spcAft>
                <a:spcPts val="0"/>
              </a:spcAft>
              <a:buNone/>
            </a:pPr>
            <a:r>
              <a:rPr b="1" lang="en-GB" sz="1300">
                <a:solidFill>
                  <a:schemeClr val="dk1"/>
                </a:solidFill>
              </a:rPr>
              <a:t>1. عدم ارتباط مستقیم با کلاینت</a:t>
            </a:r>
            <a:endParaRPr b="1" sz="1300">
              <a:solidFill>
                <a:schemeClr val="dk1"/>
              </a:solidFill>
            </a:endParaRPr>
          </a:p>
          <a:p>
            <a:pPr indent="0" lvl="0" marL="0" rtl="1" algn="r">
              <a:lnSpc>
                <a:spcPct val="115000"/>
              </a:lnSpc>
              <a:spcBef>
                <a:spcPts val="1200"/>
              </a:spcBef>
              <a:spcAft>
                <a:spcPts val="0"/>
              </a:spcAft>
              <a:buNone/>
            </a:pPr>
            <a:r>
              <a:rPr lang="en-GB">
                <a:solidFill>
                  <a:schemeClr val="dk1"/>
                </a:solidFill>
              </a:rPr>
              <a:t>PAM نمی‌تواند مستقیماً با کاربر نهایی (client) تعامل کند. تمام ورودی و خروجی‌ها باید از طریق برنامه‌ی میزبان (host application) مثل </a:t>
            </a:r>
            <a:r>
              <a:rPr lang="en-GB">
                <a:solidFill>
                  <a:srgbClr val="188038"/>
                </a:solidFill>
                <a:latin typeface="Roboto Mono"/>
                <a:ea typeface="Roboto Mono"/>
                <a:cs typeface="Roboto Mono"/>
                <a:sym typeface="Roboto Mono"/>
              </a:rPr>
              <a:t>login</a:t>
            </a:r>
            <a:r>
              <a:rPr lang="en-GB">
                <a:solidFill>
                  <a:schemeClr val="dk1"/>
                </a:solidFill>
              </a:rPr>
              <a:t>, </a:t>
            </a:r>
            <a:r>
              <a:rPr lang="en-GB">
                <a:solidFill>
                  <a:srgbClr val="188038"/>
                </a:solidFill>
                <a:latin typeface="Roboto Mono"/>
                <a:ea typeface="Roboto Mono"/>
                <a:cs typeface="Roboto Mono"/>
                <a:sym typeface="Roboto Mono"/>
              </a:rPr>
              <a:t>sshd</a:t>
            </a:r>
            <a:r>
              <a:rPr lang="en-GB">
                <a:solidFill>
                  <a:schemeClr val="dk1"/>
                </a:solidFill>
              </a:rPr>
              <a:t>, </a:t>
            </a:r>
            <a:r>
              <a:rPr lang="en-GB">
                <a:solidFill>
                  <a:srgbClr val="188038"/>
                </a:solidFill>
                <a:latin typeface="Roboto Mono"/>
                <a:ea typeface="Roboto Mono"/>
                <a:cs typeface="Roboto Mono"/>
                <a:sym typeface="Roboto Mono"/>
              </a:rPr>
              <a:t>sudo</a:t>
            </a:r>
            <a:r>
              <a:rPr lang="en-GB">
                <a:solidFill>
                  <a:schemeClr val="dk1"/>
                </a:solidFill>
              </a:rPr>
              <a:t> انجام شود. این موضوع باعث می‌شود که نتواند به‌راحتی از پروتکل‌هایی با تعامل پیچیده (مثل Kerberos یا OAuth2) پشتیبانی کامل کند.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2. نمی‌تواند پروتکل‌های کامل را پیاده‌سازی کند</a:t>
            </a:r>
            <a:endParaRPr b="1" sz="1300">
              <a:solidFill>
                <a:schemeClr val="dk1"/>
              </a:solidFill>
            </a:endParaRPr>
          </a:p>
          <a:p>
            <a:pPr indent="0" lvl="0" marL="0" rtl="1" algn="r">
              <a:lnSpc>
                <a:spcPct val="115000"/>
              </a:lnSpc>
              <a:spcBef>
                <a:spcPts val="1200"/>
              </a:spcBef>
              <a:spcAft>
                <a:spcPts val="0"/>
              </a:spcAft>
              <a:buNone/>
            </a:pPr>
            <a:r>
              <a:rPr lang="en-GB">
                <a:solidFill>
                  <a:schemeClr val="dk1"/>
                </a:solidFill>
              </a:rPr>
              <a:t>پروتکل‌هایی مانند Kerberos نیاز به تبادل چند مرحله‌ای بین client و server دارند. PAM به عنوان یک لایه داخلی در سرویس‌ها، نمی‌تواند کل فرآیند این پروتکل‌ها را پشتیبانی کند — تنها می‌تواند از ماژول‌هایی که قسمت‌هایی از آن‌ها را پیاده‌سازی کرده‌اند استفاده کند.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3. استاندارد نبودن پیاده‌سازی بین سیستم‌ها</a:t>
            </a:r>
            <a:endParaRPr b="1" sz="1300">
              <a:solidFill>
                <a:schemeClr val="dk1"/>
              </a:solidFill>
            </a:endParaRPr>
          </a:p>
          <a:p>
            <a:pPr indent="0" lvl="0" marL="0" rtl="1" algn="r">
              <a:lnSpc>
                <a:spcPct val="115000"/>
              </a:lnSpc>
              <a:spcBef>
                <a:spcPts val="1200"/>
              </a:spcBef>
              <a:spcAft>
                <a:spcPts val="0"/>
              </a:spcAft>
              <a:buNone/>
            </a:pPr>
            <a:r>
              <a:rPr lang="en-GB">
                <a:solidFill>
                  <a:schemeClr val="dk1"/>
                </a:solidFill>
              </a:rPr>
              <a:t>نسخه‌های مختلف PAM (مثل Linux-PAM، OpenPAM، Solaris PAM) ویژگی‌ها و رفتار متفاوتی دارند. یک پیکربندی که روی Debian کار می‌کند ممکن است روی FreeBSD یا CentOS کار نکند یا نتیجه متفاوتی بدهد.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4. امنیت وابسته به برنامه‌ی میزبان</a:t>
            </a:r>
            <a:endParaRPr b="1" sz="1300">
              <a:solidFill>
                <a:schemeClr val="dk1"/>
              </a:solidFill>
            </a:endParaRPr>
          </a:p>
          <a:p>
            <a:pPr indent="0" lvl="0" marL="0" rtl="1" algn="r">
              <a:lnSpc>
                <a:spcPct val="115000"/>
              </a:lnSpc>
              <a:spcBef>
                <a:spcPts val="1200"/>
              </a:spcBef>
              <a:spcAft>
                <a:spcPts val="0"/>
              </a:spcAft>
              <a:buNone/>
            </a:pPr>
            <a:r>
              <a:rPr lang="en-GB">
                <a:solidFill>
                  <a:schemeClr val="dk1"/>
                </a:solidFill>
              </a:rPr>
              <a:t>اگر برنامه‌ای که از PAM استفاده می‌کند (مثل </a:t>
            </a:r>
            <a:r>
              <a:rPr lang="en-GB">
                <a:solidFill>
                  <a:srgbClr val="188038"/>
                </a:solidFill>
                <a:latin typeface="Roboto Mono"/>
                <a:ea typeface="Roboto Mono"/>
                <a:cs typeface="Roboto Mono"/>
                <a:sym typeface="Roboto Mono"/>
              </a:rPr>
              <a:t>sshd</a:t>
            </a:r>
            <a:r>
              <a:rPr lang="en-GB">
                <a:solidFill>
                  <a:schemeClr val="dk1"/>
                </a:solidFill>
              </a:rPr>
              <a:t>) به درستی طراحی نشده باشد، ممکن است داده‌ها (مثلاً رمز عبور) را اشتباه ارسال کند یا با پیام‌های خطا باعث افشای اطلاعات شود — و PAM نمی‌تواند این را کنترل کند.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5. پیچیدگی و دشواری در دیباگ کردن</a:t>
            </a:r>
            <a:endParaRPr b="1" sz="1300">
              <a:solidFill>
                <a:schemeClr val="dk1"/>
              </a:solidFill>
            </a:endParaRPr>
          </a:p>
          <a:p>
            <a:pPr indent="0" lvl="0" marL="0" rtl="1" algn="r">
              <a:lnSpc>
                <a:spcPct val="115000"/>
              </a:lnSpc>
              <a:spcBef>
                <a:spcPts val="1200"/>
              </a:spcBef>
              <a:spcAft>
                <a:spcPts val="1200"/>
              </a:spcAft>
              <a:buNone/>
            </a:pPr>
            <a:r>
              <a:rPr lang="en-GB">
                <a:solidFill>
                  <a:schemeClr val="dk1"/>
                </a:solidFill>
              </a:rPr>
              <a:t>اشتباه در پیکربندی PAM ممکن است کل سیستم را قفل کند (مثلاً نتوانی لاگین کنی)، و ابزارهای دیباگ‌کردن نیز محدود هستند. برای تست تغییرات PAM همیشه باید از ماشین مجازی استفاده کرد.</a:t>
            </a:r>
            <a:endParaRPr sz="1500">
              <a:solidFill>
                <a:schemeClr val="dk1"/>
              </a:solidFill>
              <a:latin typeface="Vazirmatn"/>
              <a:ea typeface="Vazirmatn"/>
              <a:cs typeface="Vazirmatn"/>
              <a:sym typeface="Vazirmat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6b621dee5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6b621dee5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None/>
            </a:pPr>
            <a:r>
              <a:rPr b="1" lang="en-GB" sz="1700">
                <a:solidFill>
                  <a:schemeClr val="dk1"/>
                </a:solidFill>
              </a:rPr>
              <a:t>پیاده‌سازی‌های مختلف PAM</a:t>
            </a:r>
            <a:endParaRPr b="1" sz="1700">
              <a:solidFill>
                <a:schemeClr val="dk1"/>
              </a:solidFill>
            </a:endParaRPr>
          </a:p>
          <a:p>
            <a:pPr indent="0" lvl="0" marL="0" rtl="1" algn="r">
              <a:lnSpc>
                <a:spcPct val="115000"/>
              </a:lnSpc>
              <a:spcBef>
                <a:spcPts val="1400"/>
              </a:spcBef>
              <a:spcAft>
                <a:spcPts val="0"/>
              </a:spcAft>
              <a:buNone/>
            </a:pPr>
            <a:r>
              <a:rPr b="1" lang="en-GB" sz="1300">
                <a:solidFill>
                  <a:schemeClr val="dk1"/>
                </a:solidFill>
              </a:rPr>
              <a:t>❓ چرا چند پیاده‌سازی مختلف وجود دارد؟</a:t>
            </a:r>
            <a:endParaRPr b="1" sz="1300">
              <a:solidFill>
                <a:schemeClr val="dk1"/>
              </a:solidFill>
            </a:endParaRPr>
          </a:p>
          <a:p>
            <a:pPr indent="0" lvl="0" marL="0" rtl="1" algn="r">
              <a:lnSpc>
                <a:spcPct val="115000"/>
              </a:lnSpc>
              <a:spcBef>
                <a:spcPts val="1200"/>
              </a:spcBef>
              <a:spcAft>
                <a:spcPts val="0"/>
              </a:spcAft>
              <a:buNone/>
            </a:pPr>
            <a:r>
              <a:rPr lang="en-GB">
                <a:solidFill>
                  <a:schemeClr val="dk1"/>
                </a:solidFill>
              </a:rPr>
              <a:t>PAM به عنوان یک </a:t>
            </a:r>
            <a:r>
              <a:rPr b="1" lang="en-GB">
                <a:solidFill>
                  <a:schemeClr val="dk1"/>
                </a:solidFill>
              </a:rPr>
              <a:t>مفهوم و API استاندارد (نیمه‌استاندارد!)</a:t>
            </a:r>
            <a:r>
              <a:rPr lang="en-GB">
                <a:solidFill>
                  <a:schemeClr val="dk1"/>
                </a:solidFill>
              </a:rPr>
              <a:t> ارائه شده، اما هیچ نسخه رسمی نهایی از استاندارد آن وجود ندارد. بنابراین، سیستم‌عامل‌ها پیاده‌سازی خاص خود را توسعه داده‌اند که گاهی کاملاً با هم ناسازگار هستند.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1. Linux-PAM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پراستفاده‌ترین نسخه در توزیع‌های لینوکس (Debian, Ubuntu, CentOS, Fedora, Arch...)</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پیاده‌سازی بر اساس مدل اولیه‌ی Sun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پشتیبانی از ماژول‌های گسترده مانند:</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pam_unix</a:t>
            </a:r>
            <a:r>
              <a:rPr lang="en-GB">
                <a:solidFill>
                  <a:schemeClr val="dk1"/>
                </a:solidFill>
              </a:rPr>
              <a:t>, </a:t>
            </a:r>
            <a:r>
              <a:rPr lang="en-GB">
                <a:solidFill>
                  <a:srgbClr val="188038"/>
                </a:solidFill>
                <a:latin typeface="Roboto Mono"/>
                <a:ea typeface="Roboto Mono"/>
                <a:cs typeface="Roboto Mono"/>
                <a:sym typeface="Roboto Mono"/>
              </a:rPr>
              <a:t>pam_ldap</a:t>
            </a:r>
            <a:r>
              <a:rPr lang="en-GB">
                <a:solidFill>
                  <a:schemeClr val="dk1"/>
                </a:solidFill>
              </a:rPr>
              <a:t>, </a:t>
            </a:r>
            <a:r>
              <a:rPr lang="en-GB">
                <a:solidFill>
                  <a:srgbClr val="188038"/>
                </a:solidFill>
                <a:latin typeface="Roboto Mono"/>
                <a:ea typeface="Roboto Mono"/>
                <a:cs typeface="Roboto Mono"/>
                <a:sym typeface="Roboto Mono"/>
              </a:rPr>
              <a:t>pam_tally2</a:t>
            </a:r>
            <a:r>
              <a:rPr lang="en-GB">
                <a:solidFill>
                  <a:schemeClr val="dk1"/>
                </a:solidFill>
              </a:rPr>
              <a:t>, </a:t>
            </a:r>
            <a:r>
              <a:rPr lang="en-GB">
                <a:solidFill>
                  <a:srgbClr val="188038"/>
                </a:solidFill>
                <a:latin typeface="Roboto Mono"/>
                <a:ea typeface="Roboto Mono"/>
                <a:cs typeface="Roboto Mono"/>
                <a:sym typeface="Roboto Mono"/>
              </a:rPr>
              <a:t>pam_faillock</a:t>
            </a:r>
            <a:r>
              <a:rPr lang="en-GB">
                <a:solidFill>
                  <a:schemeClr val="dk1"/>
                </a:solidFill>
              </a:rPr>
              <a:t>, </a:t>
            </a:r>
            <a:r>
              <a:rPr lang="en-GB">
                <a:solidFill>
                  <a:srgbClr val="188038"/>
                </a:solidFill>
                <a:latin typeface="Roboto Mono"/>
                <a:ea typeface="Roboto Mono"/>
                <a:cs typeface="Roboto Mono"/>
                <a:sym typeface="Roboto Mono"/>
              </a:rPr>
              <a:t>pam_google_authenticator</a:t>
            </a:r>
            <a:endParaRPr>
              <a:solidFill>
                <a:srgbClr val="188038"/>
              </a:solidFill>
              <a:latin typeface="Roboto Mono"/>
              <a:ea typeface="Roboto Mono"/>
              <a:cs typeface="Roboto Mono"/>
              <a:sym typeface="Roboto Mono"/>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پشتیبانی از </a:t>
            </a:r>
            <a:r>
              <a:rPr b="1" lang="en-GB">
                <a:solidFill>
                  <a:schemeClr val="dk1"/>
                </a:solidFill>
              </a:rPr>
              <a:t>کنترل‌های پیشرفته</a:t>
            </a:r>
            <a:r>
              <a:rPr lang="en-GB">
                <a:solidFill>
                  <a:schemeClr val="dk1"/>
                </a:solidFill>
              </a:rPr>
              <a:t> (extended controls) و </a:t>
            </a:r>
            <a:r>
              <a:rPr b="1" lang="en-GB">
                <a:solidFill>
                  <a:schemeClr val="dk1"/>
                </a:solidFill>
              </a:rPr>
              <a:t>substacks</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مستندات پراکنده ولی جامعه قوی‌تری نسبت به سایرین دارد.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2. OpenPAM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توسعه‌یافته توسط جامعه‌ی FreeBSD</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استفاده‌شده در: FreeBSD, DragonFly BSD, NetBSD, و macOS</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هدف اصلی آن: </a:t>
            </a:r>
            <a:r>
              <a:rPr b="1" lang="en-GB">
                <a:solidFill>
                  <a:schemeClr val="dk1"/>
                </a:solidFill>
              </a:rPr>
              <a:t>ساده‌سازی، امنیت بالا، و خوانایی بهتر کد</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برخلاف Linux-PAM، بسیاری از قابلیت‌های پیشرفته مانند substacks یا کنترل‌های پیچیده را ندارد.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ماژول‌ها محدودترند، اما از ماژول‌های FreeBSD پشتیبانی خوبی دارد.</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3. Solaris 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اولین پیاده‌سازی PAM توسط Sun Microsystems در Solaris</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کد آن وارد OpenSolaris شد، اما با خرید Sun توسط Oracle توسعه عمومی آن متوقف شد.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امروزه در توزیع‌هایی مثل OpenIndiana یا SmartOS هنوز استفاده می‌شود.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ماژول‌ها با Linux-PAM یا OpenPAM سازگار نیستند.</a:t>
            </a:r>
            <a:br>
              <a:rPr lang="en-GB">
                <a:solidFill>
                  <a:schemeClr val="dk1"/>
                </a:solidFill>
              </a:rPr>
            </a:b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4. AIX PAM (IBM)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در سیستم‌عامل AIX از IBM استفاده می‌شود.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با استفاده از یک لایه اختصاصی به نام </a:t>
            </a:r>
            <a:r>
              <a:rPr b="1" lang="en-GB">
                <a:solidFill>
                  <a:schemeClr val="dk1"/>
                </a:solidFill>
              </a:rPr>
              <a:t>Loadable Authentication Module (LAM)</a:t>
            </a:r>
            <a:r>
              <a:rPr lang="en-GB">
                <a:solidFill>
                  <a:schemeClr val="dk1"/>
                </a:solidFill>
              </a:rPr>
              <a:t>، پیاده‌سازی شده.</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برخلاف دیگر سیستم‌ها، تقریباً همه چیز در </a:t>
            </a:r>
            <a:r>
              <a:rPr lang="en-GB">
                <a:solidFill>
                  <a:srgbClr val="188038"/>
                </a:solidFill>
                <a:latin typeface="Roboto Mono"/>
                <a:ea typeface="Roboto Mono"/>
                <a:cs typeface="Roboto Mono"/>
                <a:sym typeface="Roboto Mono"/>
              </a:rPr>
              <a:t>pam_aix</a:t>
            </a:r>
            <a:r>
              <a:rPr lang="en-GB">
                <a:solidFill>
                  <a:schemeClr val="dk1"/>
                </a:solidFill>
              </a:rPr>
              <a:t> خلاصه می‌شود.</a:t>
            </a:r>
            <a:endParaRPr>
              <a:solidFill>
                <a:schemeClr val="dk1"/>
              </a:solidFill>
            </a:endParaRPr>
          </a:p>
          <a:p>
            <a:pPr indent="0" lvl="0" marL="0" rtl="1" algn="r">
              <a:lnSpc>
                <a:spcPct val="115000"/>
              </a:lnSpc>
              <a:spcBef>
                <a:spcPts val="1200"/>
              </a:spcBef>
              <a:spcAft>
                <a:spcPts val="1200"/>
              </a:spcAft>
              <a:buNone/>
            </a:pPr>
            <a:r>
              <a:t/>
            </a:r>
            <a:endParaRPr sz="1500">
              <a:solidFill>
                <a:schemeClr val="dk1"/>
              </a:solidFill>
              <a:latin typeface="Vazirmatn"/>
              <a:ea typeface="Vazirmatn"/>
              <a:cs typeface="Vazirmatn"/>
              <a:sym typeface="Vazirmat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b621dee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6b621dee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سیستم‌عامل‌هایی که از PAM پشتیبانی می‌کنند</a:t>
            </a:r>
            <a:endParaRPr b="1" sz="17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تقریباً تمام سیستم‌عامل‌های یونیکسی یا شبه‌یونیکسی مدرن از PAM استفاده می‌کنند، اما هر کدام </a:t>
            </a:r>
            <a:r>
              <a:rPr b="1" lang="en-GB">
                <a:solidFill>
                  <a:schemeClr val="dk1"/>
                </a:solidFill>
              </a:rPr>
              <a:t>پیاده‌سازی خاص خود</a:t>
            </a:r>
            <a:r>
              <a:rPr lang="en-GB">
                <a:solidFill>
                  <a:schemeClr val="dk1"/>
                </a:solidFill>
              </a:rPr>
              <a:t> را دارند و برخی تفاوت‌های مهم دارند:</a:t>
            </a:r>
            <a:endParaRPr>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1. CentOS / RedHat / Fedora (Linux-PAM)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از </a:t>
            </a:r>
            <a:r>
              <a:rPr b="1" lang="en-GB">
                <a:solidFill>
                  <a:schemeClr val="dk1"/>
                </a:solidFill>
              </a:rPr>
              <a:t>Linux-PAM</a:t>
            </a:r>
            <a:r>
              <a:rPr lang="en-GB">
                <a:solidFill>
                  <a:schemeClr val="dk1"/>
                </a:solidFill>
              </a:rPr>
              <a:t> استفاده می‌کنند.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ابزارهای مدیریتی مانند:</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authselect</a:t>
            </a:r>
            <a:r>
              <a:rPr lang="en-GB">
                <a:solidFill>
                  <a:schemeClr val="dk1"/>
                </a:solidFill>
              </a:rPr>
              <a:t> (جدیدتر)</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authconfig</a:t>
            </a:r>
            <a:r>
              <a:rPr lang="en-GB">
                <a:solidFill>
                  <a:schemeClr val="dk1"/>
                </a:solidFill>
              </a:rPr>
              <a:t> (قدیمی‌تر)</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ساختار فایل‌ها:</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/etc/pam.d/*</a:t>
            </a:r>
            <a:r>
              <a:rPr lang="en-GB">
                <a:solidFill>
                  <a:schemeClr val="dk1"/>
                </a:solidFill>
              </a:rPr>
              <a:t> برای سرویس‌ها</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/etc/security/*</a:t>
            </a:r>
            <a:r>
              <a:rPr lang="en-GB">
                <a:solidFill>
                  <a:schemeClr val="dk1"/>
                </a:solidFill>
              </a:rPr>
              <a:t> برای تنظیمات جانبی (مثل </a:t>
            </a:r>
            <a:r>
              <a:rPr lang="en-GB">
                <a:solidFill>
                  <a:srgbClr val="188038"/>
                </a:solidFill>
                <a:latin typeface="Roboto Mono"/>
                <a:ea typeface="Roboto Mono"/>
                <a:cs typeface="Roboto Mono"/>
                <a:sym typeface="Roboto Mono"/>
              </a:rPr>
              <a:t>faillock</a:t>
            </a:r>
            <a:r>
              <a:rPr lang="en-GB">
                <a:solidFill>
                  <a:schemeClr val="dk1"/>
                </a:solidFill>
              </a:rPr>
              <a:t>, </a:t>
            </a:r>
            <a:r>
              <a:rPr lang="en-GB">
                <a:solidFill>
                  <a:srgbClr val="188038"/>
                </a:solidFill>
                <a:latin typeface="Roboto Mono"/>
                <a:ea typeface="Roboto Mono"/>
                <a:cs typeface="Roboto Mono"/>
                <a:sym typeface="Roboto Mono"/>
              </a:rPr>
              <a:t>limits.conf</a:t>
            </a:r>
            <a:r>
              <a:rPr lang="en-GB">
                <a:solidFill>
                  <a:schemeClr val="dk1"/>
                </a:solidFill>
              </a:rPr>
              <a:t>)</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ویژگی بارز:</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chemeClr val="dk1"/>
                </a:solidFill>
              </a:rPr>
              <a:t>پشتیبانی پیشرفته از ماژول‌های امنیتی مانند </a:t>
            </a:r>
            <a:r>
              <a:rPr lang="en-GB">
                <a:solidFill>
                  <a:srgbClr val="188038"/>
                </a:solidFill>
                <a:latin typeface="Roboto Mono"/>
                <a:ea typeface="Roboto Mono"/>
                <a:cs typeface="Roboto Mono"/>
                <a:sym typeface="Roboto Mono"/>
              </a:rPr>
              <a:t>pam_faillock</a:t>
            </a:r>
            <a:r>
              <a:rPr lang="en-GB">
                <a:solidFill>
                  <a:schemeClr val="dk1"/>
                </a:solidFill>
              </a:rPr>
              <a:t>, </a:t>
            </a:r>
            <a:r>
              <a:rPr lang="en-GB">
                <a:solidFill>
                  <a:srgbClr val="188038"/>
                </a:solidFill>
                <a:latin typeface="Roboto Mono"/>
                <a:ea typeface="Roboto Mono"/>
                <a:cs typeface="Roboto Mono"/>
                <a:sym typeface="Roboto Mono"/>
              </a:rPr>
              <a:t>pam_succeed_if</a:t>
            </a:r>
            <a:r>
              <a:rPr lang="en-GB">
                <a:solidFill>
                  <a:schemeClr val="dk1"/>
                </a:solidFill>
              </a:rPr>
              <a:t>, </a:t>
            </a:r>
            <a:r>
              <a:rPr lang="en-GB">
                <a:solidFill>
                  <a:srgbClr val="188038"/>
                </a:solidFill>
                <a:latin typeface="Roboto Mono"/>
                <a:ea typeface="Roboto Mono"/>
                <a:cs typeface="Roboto Mono"/>
                <a:sym typeface="Roboto Mono"/>
              </a:rPr>
              <a:t>pam_krb5</a:t>
            </a:r>
            <a:endParaRPr>
              <a:solidFill>
                <a:srgbClr val="188038"/>
              </a:solidFill>
              <a:latin typeface="Roboto Mono"/>
              <a:ea typeface="Roboto Mono"/>
              <a:cs typeface="Roboto Mono"/>
              <a:sym typeface="Roboto Mono"/>
            </a:endParaRPr>
          </a:p>
          <a:p>
            <a:pPr indent="-298450" lvl="1" marL="914400" rtl="1" algn="r">
              <a:lnSpc>
                <a:spcPct val="115000"/>
              </a:lnSpc>
              <a:spcBef>
                <a:spcPts val="0"/>
              </a:spcBef>
              <a:spcAft>
                <a:spcPts val="0"/>
              </a:spcAft>
              <a:buClr>
                <a:schemeClr val="dk1"/>
              </a:buClr>
              <a:buSzPts val="1100"/>
              <a:buChar char="○"/>
            </a:pPr>
            <a:r>
              <a:rPr lang="en-GB">
                <a:solidFill>
                  <a:schemeClr val="dk1"/>
                </a:solidFill>
              </a:rPr>
              <a:t>ادغام با </a:t>
            </a:r>
            <a:r>
              <a:rPr b="1" lang="en-GB">
                <a:solidFill>
                  <a:schemeClr val="dk1"/>
                </a:solidFill>
              </a:rPr>
              <a:t>SELinux</a:t>
            </a:r>
            <a:r>
              <a:rPr lang="en-GB">
                <a:solidFill>
                  <a:schemeClr val="dk1"/>
                </a:solidFill>
              </a:rPr>
              <a:t> و </a:t>
            </a:r>
            <a:r>
              <a:rPr b="1" lang="en-GB">
                <a:solidFill>
                  <a:schemeClr val="dk1"/>
                </a:solidFill>
              </a:rPr>
              <a:t>SSSD</a:t>
            </a:r>
            <a:r>
              <a:rPr lang="en-GB">
                <a:solidFill>
                  <a:schemeClr val="dk1"/>
                </a:solidFill>
              </a:rPr>
              <a:t> (برای LDAP/Kerberos)</a:t>
            </a:r>
            <a:endParaRPr>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2. Debian / Ubuntu (Linux-PAM)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 از </a:t>
            </a:r>
            <a:r>
              <a:rPr b="1" lang="en-GB">
                <a:solidFill>
                  <a:schemeClr val="dk1"/>
                </a:solidFill>
              </a:rPr>
              <a:t>Linux-PAM</a:t>
            </a:r>
            <a:r>
              <a:rPr lang="en-GB">
                <a:solidFill>
                  <a:schemeClr val="dk1"/>
                </a:solidFill>
              </a:rPr>
              <a:t> نیز استفاده می‌کنند.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ابزار خاص:</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pam-auth-update</a:t>
            </a:r>
            <a:r>
              <a:rPr lang="en-GB">
                <a:solidFill>
                  <a:schemeClr val="dk1"/>
                </a:solidFill>
              </a:rPr>
              <a:t> برای مدیریت ساده‌ی ماژول‌ها با منوی متنی</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ساختار مشابه RedHat ولی با تفاوت‌هایی در تنظیمات پیش‌فرض.</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پشتیبانی قوی از </a:t>
            </a:r>
            <a:r>
              <a:rPr b="1" lang="en-GB">
                <a:solidFill>
                  <a:schemeClr val="dk1"/>
                </a:solidFill>
              </a:rPr>
              <a:t>pam_systemd</a:t>
            </a:r>
            <a:r>
              <a:rPr lang="en-GB">
                <a:solidFill>
                  <a:schemeClr val="dk1"/>
                </a:solidFill>
              </a:rPr>
              <a:t> و ماژول‌های </a:t>
            </a:r>
            <a:r>
              <a:rPr lang="en-GB">
                <a:solidFill>
                  <a:srgbClr val="188038"/>
                </a:solidFill>
                <a:latin typeface="Roboto Mono"/>
                <a:ea typeface="Roboto Mono"/>
                <a:cs typeface="Roboto Mono"/>
                <a:sym typeface="Roboto Mono"/>
              </a:rPr>
              <a:t>mkhomedir</a:t>
            </a:r>
            <a:r>
              <a:rPr lang="en-GB">
                <a:solidFill>
                  <a:schemeClr val="dk1"/>
                </a:solidFill>
              </a:rPr>
              <a:t>, </a:t>
            </a:r>
            <a:r>
              <a:rPr lang="en-GB">
                <a:solidFill>
                  <a:srgbClr val="188038"/>
                </a:solidFill>
                <a:latin typeface="Roboto Mono"/>
                <a:ea typeface="Roboto Mono"/>
                <a:cs typeface="Roboto Mono"/>
                <a:sym typeface="Roboto Mono"/>
              </a:rPr>
              <a:t>env</a:t>
            </a:r>
            <a:r>
              <a:rPr lang="en-GB">
                <a:solidFill>
                  <a:schemeClr val="dk1"/>
                </a:solidFill>
              </a:rPr>
              <a:t>.</a:t>
            </a:r>
            <a:br>
              <a:rPr lang="en-GB">
                <a:solidFill>
                  <a:schemeClr val="dk1"/>
                </a:solidFill>
              </a:rPr>
            </a:br>
            <a:endParaRPr>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3. FreeBSD / DragonFlyBSD (OpenPAM)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از </a:t>
            </a:r>
            <a:r>
              <a:rPr b="1" lang="en-GB">
                <a:solidFill>
                  <a:schemeClr val="dk1"/>
                </a:solidFill>
              </a:rPr>
              <a:t>OpenPAM</a:t>
            </a:r>
            <a:r>
              <a:rPr lang="en-GB">
                <a:solidFill>
                  <a:schemeClr val="dk1"/>
                </a:solidFill>
              </a:rPr>
              <a:t> استفاده می‌کند (نه Linux-PAM)</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ساده‌تر، با کد شفاف‌تر و محدودیت بیشتر</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در </a:t>
            </a:r>
            <a:r>
              <a:rPr lang="en-GB">
                <a:solidFill>
                  <a:srgbClr val="188038"/>
                </a:solidFill>
                <a:latin typeface="Roboto Mono"/>
                <a:ea typeface="Roboto Mono"/>
                <a:cs typeface="Roboto Mono"/>
                <a:sym typeface="Roboto Mono"/>
              </a:rPr>
              <a:t>/etc/pam.d/</a:t>
            </a:r>
            <a:r>
              <a:rPr lang="en-GB">
                <a:solidFill>
                  <a:schemeClr val="dk1"/>
                </a:solidFill>
              </a:rPr>
              <a:t> فایل‌هایی مانند </a:t>
            </a:r>
            <a:r>
              <a:rPr lang="en-GB">
                <a:solidFill>
                  <a:srgbClr val="188038"/>
                </a:solidFill>
                <a:latin typeface="Roboto Mono"/>
                <a:ea typeface="Roboto Mono"/>
                <a:cs typeface="Roboto Mono"/>
                <a:sym typeface="Roboto Mono"/>
              </a:rPr>
              <a:t>login</a:t>
            </a:r>
            <a:r>
              <a:rPr lang="en-GB">
                <a:solidFill>
                  <a:schemeClr val="dk1"/>
                </a:solidFill>
              </a:rPr>
              <a:t>, </a:t>
            </a:r>
            <a:r>
              <a:rPr lang="en-GB">
                <a:solidFill>
                  <a:srgbClr val="188038"/>
                </a:solidFill>
                <a:latin typeface="Roboto Mono"/>
                <a:ea typeface="Roboto Mono"/>
                <a:cs typeface="Roboto Mono"/>
                <a:sym typeface="Roboto Mono"/>
              </a:rPr>
              <a:t>sshd</a:t>
            </a:r>
            <a:r>
              <a:rPr lang="en-GB">
                <a:solidFill>
                  <a:schemeClr val="dk1"/>
                </a:solidFill>
              </a:rPr>
              <a:t>, </a:t>
            </a:r>
            <a:r>
              <a:rPr lang="en-GB">
                <a:solidFill>
                  <a:srgbClr val="188038"/>
                </a:solidFill>
                <a:latin typeface="Roboto Mono"/>
                <a:ea typeface="Roboto Mono"/>
                <a:cs typeface="Roboto Mono"/>
                <a:sym typeface="Roboto Mono"/>
              </a:rPr>
              <a:t>su</a:t>
            </a:r>
            <a:r>
              <a:rPr lang="en-GB">
                <a:solidFill>
                  <a:schemeClr val="dk1"/>
                </a:solidFill>
              </a:rPr>
              <a:t> وجود دارد.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ابزار گرافیکی یا خودکار ندارد، همه چیز باید دستی و با دقت بالا تنظیم شود.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ماژول‌های لینوکس روی آن کار نمی‌کنند.</a:t>
            </a:r>
            <a:br>
              <a:rPr lang="en-GB">
                <a:solidFill>
                  <a:schemeClr val="dk1"/>
                </a:solidFill>
              </a:rPr>
            </a:br>
            <a:endParaRPr>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4. Solaris / OpenIndiana / SmartOS (Solaris 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اولین سیستم‌عاملی بود که </a:t>
            </a:r>
            <a:r>
              <a:rPr b="1" lang="en-GB">
                <a:solidFill>
                  <a:schemeClr val="dk1"/>
                </a:solidFill>
              </a:rPr>
              <a:t>PAM را معرفی کرد</a:t>
            </a:r>
            <a:r>
              <a:rPr lang="en-GB">
                <a:solidFill>
                  <a:schemeClr val="dk1"/>
                </a:solidFill>
              </a:rPr>
              <a:t> (توسط Sun Microsystems).</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ساختار بسیار خاص و گاهی متفاوت:</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chemeClr val="dk1"/>
                </a:solidFill>
              </a:rPr>
              <a:t>فایل‌ها در </a:t>
            </a:r>
            <a:r>
              <a:rPr lang="en-GB">
                <a:solidFill>
                  <a:srgbClr val="188038"/>
                </a:solidFill>
                <a:latin typeface="Roboto Mono"/>
                <a:ea typeface="Roboto Mono"/>
                <a:cs typeface="Roboto Mono"/>
                <a:sym typeface="Roboto Mono"/>
              </a:rPr>
              <a:t>/etc/pam.conf</a:t>
            </a:r>
            <a:r>
              <a:rPr lang="en-GB">
                <a:solidFill>
                  <a:schemeClr val="dk1"/>
                </a:solidFill>
              </a:rPr>
              <a:t> (به جای pam.d)</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ماژول‌ها و کنترل‌ها </a:t>
            </a:r>
            <a:r>
              <a:rPr b="1" lang="en-GB">
                <a:solidFill>
                  <a:schemeClr val="dk1"/>
                </a:solidFill>
              </a:rPr>
              <a:t>با لینوکس سازگار نیستند</a:t>
            </a:r>
            <a:r>
              <a:rPr lang="en-GB">
                <a:solidFill>
                  <a:schemeClr val="dk1"/>
                </a:solidFill>
              </a:rPr>
              <a:t>.</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ویژگی مهم: پشتیبانی عمیق از NIS، Kerberos، و ساختارهای امنیتی سازمانی.</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پس از خرید Sun توسط Oracle، توسعه‌ی آزاد آن محدود شد.</a:t>
            </a:r>
            <a:br>
              <a:rPr lang="en-GB">
                <a:solidFill>
                  <a:schemeClr val="dk1"/>
                </a:solidFill>
              </a:rPr>
            </a:br>
            <a:endParaRPr>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5. macOS (OpenPAM)</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بر اساس </a:t>
            </a:r>
            <a:r>
              <a:rPr b="1" lang="en-GB">
                <a:solidFill>
                  <a:schemeClr val="dk1"/>
                </a:solidFill>
              </a:rPr>
              <a:t>OpenPAM</a:t>
            </a:r>
            <a:r>
              <a:rPr lang="en-GB">
                <a:solidFill>
                  <a:schemeClr val="dk1"/>
                </a:solidFill>
              </a:rPr>
              <a:t> پیاده‌سازی شده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از نسخه‌های جدید macOS (مانند Catalina به بعد)، برخی سرویس‌ها مثل login و sudo هنوز از PAM استفاده می‌کنند.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فایل‌ها در: </a:t>
            </a:r>
            <a:r>
              <a:rPr lang="en-GB">
                <a:solidFill>
                  <a:srgbClr val="188038"/>
                </a:solidFill>
                <a:latin typeface="Roboto Mono"/>
                <a:ea typeface="Roboto Mono"/>
                <a:cs typeface="Roboto Mono"/>
                <a:sym typeface="Roboto Mono"/>
              </a:rPr>
              <a:t>/etc/pam.d/</a:t>
            </a:r>
            <a:endParaRPr>
              <a:solidFill>
                <a:srgbClr val="188038"/>
              </a:solidFill>
              <a:latin typeface="Roboto Mono"/>
              <a:ea typeface="Roboto Mono"/>
              <a:cs typeface="Roboto Mono"/>
              <a:sym typeface="Roboto Mono"/>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قابلیت پشتیبانی از ماژول‌های third-party وجود دارد، اما مستندات رسمی آن کم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اپل به سمت ترکیب PAM با مکانیزم‌های اختصاصی خودش مانند </a:t>
            </a:r>
            <a:r>
              <a:rPr lang="en-GB">
                <a:solidFill>
                  <a:srgbClr val="188038"/>
                </a:solidFill>
                <a:latin typeface="Roboto Mono"/>
                <a:ea typeface="Roboto Mono"/>
                <a:cs typeface="Roboto Mono"/>
                <a:sym typeface="Roboto Mono"/>
              </a:rPr>
              <a:t>opendirectoryd</a:t>
            </a:r>
            <a:r>
              <a:rPr lang="en-GB">
                <a:solidFill>
                  <a:schemeClr val="dk1"/>
                </a:solidFill>
              </a:rPr>
              <a:t> و TCC رفته است.</a:t>
            </a:r>
            <a:endParaRPr>
              <a:solidFill>
                <a:schemeClr val="dk1"/>
              </a:solidFill>
            </a:endParaRPr>
          </a:p>
          <a:p>
            <a:pPr indent="0" lvl="0" marL="0" rtl="1" algn="r">
              <a:lnSpc>
                <a:spcPct val="115000"/>
              </a:lnSpc>
              <a:spcBef>
                <a:spcPts val="1200"/>
              </a:spcBef>
              <a:spcAft>
                <a:spcPts val="1200"/>
              </a:spcAft>
              <a:buNone/>
            </a:pPr>
            <a:r>
              <a:t/>
            </a:r>
            <a:endParaRPr b="1" sz="17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6b621dee5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b621dee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تفاوت و رابطه OpenSSH با PAM (به فارسی)</a:t>
            </a:r>
            <a:endParaRPr b="1" sz="1700">
              <a:solidFill>
                <a:schemeClr val="dk1"/>
              </a:solidFill>
            </a:endParaRPr>
          </a:p>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 OpenSSH چیست؟</a:t>
            </a:r>
            <a:endParaRPr b="1" sz="13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b="1" lang="en-GB">
                <a:solidFill>
                  <a:schemeClr val="dk1"/>
                </a:solidFill>
              </a:rPr>
              <a:t>OpenSSH</a:t>
            </a:r>
            <a:r>
              <a:rPr lang="en-GB">
                <a:solidFill>
                  <a:schemeClr val="dk1"/>
                </a:solidFill>
              </a:rPr>
              <a:t> یک مجموعه ابزار متن‌باز برای ایجاد </a:t>
            </a:r>
            <a:r>
              <a:rPr b="1" lang="en-GB">
                <a:solidFill>
                  <a:schemeClr val="dk1"/>
                </a:solidFill>
              </a:rPr>
              <a:t>اتصال امن (SSH)</a:t>
            </a:r>
            <a:r>
              <a:rPr lang="en-GB">
                <a:solidFill>
                  <a:schemeClr val="dk1"/>
                </a:solidFill>
              </a:rPr>
              <a:t> به سرورها است. اجزای کلیدی آن شامل:</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rgbClr val="188038"/>
                </a:solidFill>
                <a:latin typeface="Roboto Mono"/>
                <a:ea typeface="Roboto Mono"/>
                <a:cs typeface="Roboto Mono"/>
                <a:sym typeface="Roboto Mono"/>
              </a:rPr>
              <a:t>sshd</a:t>
            </a:r>
            <a:r>
              <a:rPr lang="en-GB">
                <a:solidFill>
                  <a:schemeClr val="dk1"/>
                </a:solidFill>
              </a:rPr>
              <a:t>: سرور SSH</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ssh</a:t>
            </a:r>
            <a:r>
              <a:rPr lang="en-GB">
                <a:solidFill>
                  <a:schemeClr val="dk1"/>
                </a:solidFill>
              </a:rPr>
              <a:t>: کلاینت SSH</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پشتیبانی از احراز هویت با رمز، کلید، گواهی، smart card و...</a:t>
            </a:r>
            <a:endParaRPr>
              <a:solidFill>
                <a:schemeClr val="dk1"/>
              </a:solidFill>
            </a:endParaRPr>
          </a:p>
          <a:p>
            <a:pPr indent="0" lvl="0" marL="0" rtl="1" algn="r">
              <a:lnSpc>
                <a:spcPct val="115000"/>
              </a:lnSpc>
              <a:spcBef>
                <a:spcPts val="1200"/>
              </a:spcBef>
              <a:spcAft>
                <a:spcPts val="0"/>
              </a:spcAft>
              <a:buNone/>
            </a:pPr>
            <a:r>
              <a:t/>
            </a:r>
            <a:endParaRPr b="1" sz="1700">
              <a:solidFill>
                <a:schemeClr val="dk1"/>
              </a:solidFill>
            </a:endParaRPr>
          </a:p>
          <a:p>
            <a:pPr indent="0" lvl="0" marL="0" rtl="1" algn="r">
              <a:lnSpc>
                <a:spcPct val="115000"/>
              </a:lnSpc>
              <a:spcBef>
                <a:spcPts val="1200"/>
              </a:spcBef>
              <a:spcAft>
                <a:spcPts val="0"/>
              </a:spcAft>
              <a:buNone/>
            </a:pPr>
            <a:r>
              <a:rPr b="1" lang="en-GB" sz="1700">
                <a:solidFill>
                  <a:schemeClr val="dk1"/>
                </a:solidFill>
              </a:rPr>
              <a:t>نحوه استفاده از PAM:</a:t>
            </a:r>
            <a:endParaRPr b="1" sz="1700">
              <a:solidFill>
                <a:schemeClr val="dk1"/>
              </a:solidFill>
            </a:endParaRPr>
          </a:p>
          <a:p>
            <a:pPr indent="-304800" lvl="0" marL="457200" rtl="1" algn="r">
              <a:lnSpc>
                <a:spcPct val="115000"/>
              </a:lnSpc>
              <a:spcBef>
                <a:spcPts val="1200"/>
              </a:spcBef>
              <a:spcAft>
                <a:spcPts val="0"/>
              </a:spcAft>
              <a:buClr>
                <a:schemeClr val="dk1"/>
              </a:buClr>
              <a:buSzPts val="1200"/>
              <a:buAutoNum type="arabicPeriod"/>
            </a:pPr>
            <a:r>
              <a:rPr lang="en-GB" sz="1200">
                <a:solidFill>
                  <a:schemeClr val="dk1"/>
                </a:solidFill>
              </a:rPr>
              <a:t>اتصال اولیه SSH: </a:t>
            </a:r>
            <a:r>
              <a:rPr lang="en-GB">
                <a:solidFill>
                  <a:schemeClr val="dk1"/>
                </a:solidFill>
              </a:rPr>
              <a:t>ابتدا کلاینت </a:t>
            </a:r>
            <a:r>
              <a:rPr lang="en-GB">
                <a:solidFill>
                  <a:srgbClr val="188038"/>
                </a:solidFill>
                <a:latin typeface="Roboto Mono"/>
                <a:ea typeface="Roboto Mono"/>
                <a:cs typeface="Roboto Mono"/>
                <a:sym typeface="Roboto Mono"/>
              </a:rPr>
              <a:t>ssh</a:t>
            </a:r>
            <a:r>
              <a:rPr lang="en-GB">
                <a:solidFill>
                  <a:schemeClr val="dk1"/>
                </a:solidFill>
              </a:rPr>
              <a:t> به </a:t>
            </a:r>
            <a:r>
              <a:rPr lang="en-GB">
                <a:solidFill>
                  <a:srgbClr val="188038"/>
                </a:solidFill>
                <a:latin typeface="Roboto Mono"/>
                <a:ea typeface="Roboto Mono"/>
                <a:cs typeface="Roboto Mono"/>
                <a:sym typeface="Roboto Mono"/>
              </a:rPr>
              <a:t>sshd</a:t>
            </a:r>
            <a:r>
              <a:rPr lang="en-GB">
                <a:solidFill>
                  <a:schemeClr val="dk1"/>
                </a:solidFill>
              </a:rPr>
              <a:t> متصل می‌شود</a:t>
            </a:r>
            <a:endParaRPr>
              <a:solidFill>
                <a:schemeClr val="dk1"/>
              </a:solidFill>
            </a:endParaRPr>
          </a:p>
          <a:p>
            <a:pPr indent="-317500" lvl="0" marL="457200" rtl="1" algn="r">
              <a:lnSpc>
                <a:spcPct val="115000"/>
              </a:lnSpc>
              <a:spcBef>
                <a:spcPts val="0"/>
              </a:spcBef>
              <a:spcAft>
                <a:spcPts val="0"/>
              </a:spcAft>
              <a:buClr>
                <a:schemeClr val="dk1"/>
              </a:buClr>
              <a:buSzPts val="1400"/>
              <a:buAutoNum type="arabicPeriod"/>
            </a:pPr>
            <a:r>
              <a:rPr lang="en-GB">
                <a:solidFill>
                  <a:schemeClr val="dk1"/>
                </a:solidFill>
              </a:rPr>
              <a:t>بررسی سطح Transport: در این مرحله </a:t>
            </a:r>
            <a:r>
              <a:rPr lang="en-GB">
                <a:solidFill>
                  <a:srgbClr val="188038"/>
                </a:solidFill>
                <a:latin typeface="Roboto Mono"/>
                <a:ea typeface="Roboto Mono"/>
                <a:cs typeface="Roboto Mono"/>
                <a:sym typeface="Roboto Mono"/>
              </a:rPr>
              <a:t>sshd</a:t>
            </a:r>
            <a:r>
              <a:rPr lang="en-GB">
                <a:solidFill>
                  <a:schemeClr val="dk1"/>
                </a:solidFill>
              </a:rPr>
              <a:t> کلید یا رمز اولیه را بررسی می‌کند (مثلاً </a:t>
            </a:r>
            <a:r>
              <a:rPr lang="en-GB">
                <a:solidFill>
                  <a:srgbClr val="188038"/>
                </a:solidFill>
                <a:latin typeface="Roboto Mono"/>
                <a:ea typeface="Roboto Mono"/>
                <a:cs typeface="Roboto Mono"/>
                <a:sym typeface="Roboto Mono"/>
              </a:rPr>
              <a:t>public key</a:t>
            </a:r>
            <a:r>
              <a:rPr lang="en-GB">
                <a:solidFill>
                  <a:schemeClr val="dk1"/>
                </a:solidFill>
              </a:rPr>
              <a:t>)</a:t>
            </a:r>
            <a:endParaRPr>
              <a:solidFill>
                <a:schemeClr val="dk1"/>
              </a:solidFill>
            </a:endParaRPr>
          </a:p>
          <a:p>
            <a:pPr indent="-317500" lvl="0" marL="457200" rtl="1" algn="r">
              <a:lnSpc>
                <a:spcPct val="115000"/>
              </a:lnSpc>
              <a:spcBef>
                <a:spcPts val="0"/>
              </a:spcBef>
              <a:spcAft>
                <a:spcPts val="0"/>
              </a:spcAft>
              <a:buClr>
                <a:schemeClr val="dk1"/>
              </a:buClr>
              <a:buSzPts val="1400"/>
              <a:buAutoNum type="arabicPeriod"/>
            </a:pPr>
            <a:r>
              <a:rPr lang="en-GB">
                <a:solidFill>
                  <a:schemeClr val="dk1"/>
                </a:solidFill>
              </a:rPr>
              <a:t>اگر رمز لازم باشد: از </a:t>
            </a:r>
            <a:r>
              <a:rPr b="1" lang="en-GB">
                <a:solidFill>
                  <a:schemeClr val="dk1"/>
                </a:solidFill>
              </a:rPr>
              <a:t>PAM</a:t>
            </a:r>
            <a:r>
              <a:rPr lang="en-GB">
                <a:solidFill>
                  <a:schemeClr val="dk1"/>
                </a:solidFill>
              </a:rPr>
              <a:t> استفاده می‌کند تا رمز عبور یا OTP را تأیید کند</a:t>
            </a:r>
            <a:endParaRPr>
              <a:solidFill>
                <a:schemeClr val="dk1"/>
              </a:solidFill>
            </a:endParaRPr>
          </a:p>
          <a:p>
            <a:pPr indent="-317500" lvl="0" marL="457200" rtl="1" algn="r">
              <a:lnSpc>
                <a:spcPct val="115000"/>
              </a:lnSpc>
              <a:spcBef>
                <a:spcPts val="0"/>
              </a:spcBef>
              <a:spcAft>
                <a:spcPts val="0"/>
              </a:spcAft>
              <a:buClr>
                <a:schemeClr val="dk1"/>
              </a:buClr>
              <a:buSzPts val="1400"/>
              <a:buAutoNum type="arabicPeriod"/>
            </a:pPr>
            <a:r>
              <a:rPr lang="en-GB">
                <a:solidFill>
                  <a:schemeClr val="dk1"/>
                </a:solidFill>
              </a:rPr>
              <a:t>نقش PAM: تعیین اینکه کاربر معتبر است یا نه، اجرای </a:t>
            </a:r>
            <a:r>
              <a:rPr lang="en-GB">
                <a:solidFill>
                  <a:srgbClr val="188038"/>
                </a:solidFill>
                <a:latin typeface="Roboto Mono"/>
                <a:ea typeface="Roboto Mono"/>
                <a:cs typeface="Roboto Mono"/>
                <a:sym typeface="Roboto Mono"/>
              </a:rPr>
              <a:t>pam_unix</a:t>
            </a:r>
            <a:r>
              <a:rPr lang="en-GB">
                <a:solidFill>
                  <a:schemeClr val="dk1"/>
                </a:solidFill>
              </a:rPr>
              <a:t>, </a:t>
            </a:r>
            <a:r>
              <a:rPr lang="en-GB">
                <a:solidFill>
                  <a:srgbClr val="188038"/>
                </a:solidFill>
                <a:latin typeface="Roboto Mono"/>
                <a:ea typeface="Roboto Mono"/>
                <a:cs typeface="Roboto Mono"/>
                <a:sym typeface="Roboto Mono"/>
              </a:rPr>
              <a:t>pam_google_authenticator</a:t>
            </a:r>
            <a:r>
              <a:rPr lang="en-GB">
                <a:solidFill>
                  <a:schemeClr val="dk1"/>
                </a:solidFill>
              </a:rPr>
              <a:t>, و غیره</a:t>
            </a:r>
            <a:endParaRPr>
              <a:solidFill>
                <a:schemeClr val="dk1"/>
              </a:solidFill>
            </a:endParaRPr>
          </a:p>
          <a:p>
            <a:pPr indent="-317500" lvl="0" marL="457200" rtl="1" algn="r">
              <a:lnSpc>
                <a:spcPct val="115000"/>
              </a:lnSpc>
              <a:spcBef>
                <a:spcPts val="0"/>
              </a:spcBef>
              <a:spcAft>
                <a:spcPts val="0"/>
              </a:spcAft>
              <a:buClr>
                <a:schemeClr val="dk1"/>
              </a:buClr>
              <a:buSzPts val="1400"/>
              <a:buAutoNum type="arabicPeriod"/>
            </a:pPr>
            <a:r>
              <a:rPr lang="en-GB">
                <a:solidFill>
                  <a:schemeClr val="dk1"/>
                </a:solidFill>
              </a:rPr>
              <a:t>نتیجه نهایی: اگر PAM تأیید کند، </a:t>
            </a:r>
            <a:r>
              <a:rPr lang="en-GB">
                <a:solidFill>
                  <a:srgbClr val="188038"/>
                </a:solidFill>
                <a:latin typeface="Roboto Mono"/>
                <a:ea typeface="Roboto Mono"/>
                <a:cs typeface="Roboto Mono"/>
                <a:sym typeface="Roboto Mono"/>
              </a:rPr>
              <a:t>sshd</a:t>
            </a:r>
            <a:r>
              <a:rPr lang="en-GB">
                <a:solidFill>
                  <a:schemeClr val="dk1"/>
                </a:solidFill>
              </a:rPr>
              <a:t> اجازه دسترسی را می‌دهد</a:t>
            </a:r>
            <a:endParaRPr>
              <a:solidFill>
                <a:schemeClr val="dk1"/>
              </a:solidFill>
            </a:endParaRPr>
          </a:p>
          <a:p>
            <a:pPr indent="0" lvl="0" marL="0" rtl="1" algn="r">
              <a:lnSpc>
                <a:spcPct val="115000"/>
              </a:lnSpc>
              <a:spcBef>
                <a:spcPts val="1200"/>
              </a:spcBef>
              <a:spcAft>
                <a:spcPts val="1200"/>
              </a:spcAft>
              <a:buNone/>
            </a:pPr>
            <a:r>
              <a:t/>
            </a:r>
            <a:endParaRPr b="1" sz="17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6b621dee5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6b621dee5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تنظیمات کلیدی برای استفاده از PAM:</a:t>
            </a:r>
            <a:endParaRPr b="1" sz="13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فعال‌سازی استفاده از PAM</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UsePAM yes</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اجازه به PAM برای کنترل رمزعبور و احراز هویت</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ChallengeResponseAuthentication yes</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اطمینان از فعال بودن رمز عبور</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PasswordAuthentication yes</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اجرای shell از طریق PAM (برای تنظیم محیط مثل umask)</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PermitUserEnvironment yes</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 </a:t>
            </a:r>
            <a:r>
              <a:rPr b="1" lang="en-GB" sz="1700">
                <a:solidFill>
                  <a:srgbClr val="188038"/>
                </a:solidFill>
                <a:latin typeface="Roboto Mono"/>
                <a:ea typeface="Roboto Mono"/>
                <a:cs typeface="Roboto Mono"/>
                <a:sym typeface="Roboto Mono"/>
              </a:rPr>
              <a:t>PermitUserEnvironment</a:t>
            </a:r>
            <a:r>
              <a:rPr b="1" lang="en-GB" sz="1700">
                <a:solidFill>
                  <a:schemeClr val="dk1"/>
                </a:solidFill>
              </a:rPr>
              <a:t> چیست؟</a:t>
            </a:r>
            <a:endParaRPr b="1" sz="1700">
              <a:solidFill>
                <a:schemeClr val="dk1"/>
              </a:solidFill>
            </a:endParaRPr>
          </a:p>
          <a:p>
            <a:pPr indent="0" lvl="0" marL="0" rtl="1" algn="r">
              <a:lnSpc>
                <a:spcPct val="115000"/>
              </a:lnSpc>
              <a:spcBef>
                <a:spcPts val="1200"/>
              </a:spcBef>
              <a:spcAft>
                <a:spcPts val="0"/>
              </a:spcAft>
              <a:buNone/>
            </a:pPr>
            <a:r>
              <a:rPr lang="en-GB">
                <a:solidFill>
                  <a:schemeClr val="dk1"/>
                </a:solidFill>
              </a:rPr>
              <a:t>این گزینه در فایل </a:t>
            </a:r>
            <a:r>
              <a:rPr lang="en-GB">
                <a:solidFill>
                  <a:srgbClr val="188038"/>
                </a:solidFill>
                <a:latin typeface="Roboto Mono"/>
                <a:ea typeface="Roboto Mono"/>
                <a:cs typeface="Roboto Mono"/>
                <a:sym typeface="Roboto Mono"/>
              </a:rPr>
              <a:t>/etc/ssh/sshd_config</a:t>
            </a:r>
            <a:r>
              <a:rPr lang="en-GB">
                <a:solidFill>
                  <a:schemeClr val="dk1"/>
                </a:solidFill>
              </a:rPr>
              <a:t> به SSHD اجازه می‌دهد تا </a:t>
            </a:r>
            <a:r>
              <a:rPr b="1" lang="en-GB">
                <a:solidFill>
                  <a:schemeClr val="dk1"/>
                </a:solidFill>
              </a:rPr>
              <a:t>متغیرهای محیطی (environment variables)</a:t>
            </a:r>
            <a:r>
              <a:rPr lang="en-GB">
                <a:solidFill>
                  <a:schemeClr val="dk1"/>
                </a:solidFill>
              </a:rPr>
              <a:t> را از فایل‌های مشخصی بارگذاری کند، مثل:</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rgbClr val="188038"/>
                </a:solidFill>
                <a:latin typeface="Roboto Mono"/>
                <a:ea typeface="Roboto Mono"/>
                <a:cs typeface="Roboto Mono"/>
                <a:sym typeface="Roboto Mono"/>
              </a:rPr>
              <a:t>~/.ssh/environment</a:t>
            </a:r>
            <a:endParaRPr>
              <a:solidFill>
                <a:srgbClr val="188038"/>
              </a:solidFill>
              <a:latin typeface="Roboto Mono"/>
              <a:ea typeface="Roboto Mono"/>
              <a:cs typeface="Roboto Mono"/>
              <a:sym typeface="Roboto Mono"/>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یا خطوط </a:t>
            </a:r>
            <a:r>
              <a:rPr lang="en-GB">
                <a:solidFill>
                  <a:srgbClr val="188038"/>
                </a:solidFill>
                <a:latin typeface="Roboto Mono"/>
                <a:ea typeface="Roboto Mono"/>
                <a:cs typeface="Roboto Mono"/>
                <a:sym typeface="Roboto Mono"/>
              </a:rPr>
              <a:t>environment=</a:t>
            </a:r>
            <a:r>
              <a:rPr lang="en-GB">
                <a:solidFill>
                  <a:schemeClr val="dk1"/>
                </a:solidFill>
              </a:rPr>
              <a:t> داخل فایل </a:t>
            </a:r>
            <a:r>
              <a:rPr lang="en-GB">
                <a:solidFill>
                  <a:srgbClr val="188038"/>
                </a:solidFill>
                <a:latin typeface="Roboto Mono"/>
                <a:ea typeface="Roboto Mono"/>
                <a:cs typeface="Roboto Mono"/>
                <a:sym typeface="Roboto Mono"/>
              </a:rPr>
              <a:t>authorized_keys</a:t>
            </a:r>
            <a:endParaRPr>
              <a:solidFill>
                <a:srgbClr val="188038"/>
              </a:solidFill>
              <a:latin typeface="Roboto Mono"/>
              <a:ea typeface="Roboto Mono"/>
              <a:cs typeface="Roboto Mono"/>
              <a:sym typeface="Roboto Mono"/>
            </a:endParaRPr>
          </a:p>
          <a:p>
            <a:pPr indent="0" lvl="0" marL="0" rtl="1" algn="r">
              <a:lnSpc>
                <a:spcPct val="115000"/>
              </a:lnSpc>
              <a:spcBef>
                <a:spcPts val="1800"/>
              </a:spcBef>
              <a:spcAft>
                <a:spcPts val="0"/>
              </a:spcAft>
              <a:buNone/>
            </a:pPr>
            <a:r>
              <a:rPr b="1" lang="en-GB" sz="1700">
                <a:solidFill>
                  <a:schemeClr val="dk1"/>
                </a:solidFill>
              </a:rPr>
              <a:t>ارتباط با PAM</a:t>
            </a:r>
            <a:endParaRPr b="1" sz="1700">
              <a:solidFill>
                <a:schemeClr val="dk1"/>
              </a:solidFill>
            </a:endParaRPr>
          </a:p>
          <a:p>
            <a:pPr indent="0" lvl="0" marL="0" rtl="1" algn="r">
              <a:lnSpc>
                <a:spcPct val="115000"/>
              </a:lnSpc>
              <a:spcBef>
                <a:spcPts val="1200"/>
              </a:spcBef>
              <a:spcAft>
                <a:spcPts val="0"/>
              </a:spcAft>
              <a:buNone/>
            </a:pPr>
            <a:r>
              <a:rPr lang="en-GB">
                <a:solidFill>
                  <a:schemeClr val="dk1"/>
                </a:solidFill>
              </a:rPr>
              <a:t>وقتی PAM فعال است (</a:t>
            </a:r>
            <a:r>
              <a:rPr lang="en-GB">
                <a:solidFill>
                  <a:srgbClr val="188038"/>
                </a:solidFill>
                <a:latin typeface="Roboto Mono"/>
                <a:ea typeface="Roboto Mono"/>
                <a:cs typeface="Roboto Mono"/>
                <a:sym typeface="Roboto Mono"/>
              </a:rPr>
              <a:t>UsePAM yes</a:t>
            </a:r>
            <a:r>
              <a:rPr lang="en-GB">
                <a:solidFill>
                  <a:schemeClr val="dk1"/>
                </a:solidFill>
              </a:rPr>
              <a:t>) و </a:t>
            </a:r>
            <a:r>
              <a:rPr b="1" lang="en-GB">
                <a:solidFill>
                  <a:schemeClr val="dk1"/>
                </a:solidFill>
              </a:rPr>
              <a:t>ماژول‌هایی مثل </a:t>
            </a:r>
            <a:r>
              <a:rPr b="1" lang="en-GB">
                <a:solidFill>
                  <a:srgbClr val="188038"/>
                </a:solidFill>
                <a:latin typeface="Roboto Mono"/>
                <a:ea typeface="Roboto Mono"/>
                <a:cs typeface="Roboto Mono"/>
                <a:sym typeface="Roboto Mono"/>
              </a:rPr>
              <a:t>pam_env.so</a:t>
            </a:r>
            <a:r>
              <a:rPr lang="en-GB">
                <a:solidFill>
                  <a:schemeClr val="dk1"/>
                </a:solidFill>
              </a:rPr>
              <a:t> یا </a:t>
            </a:r>
            <a:r>
              <a:rPr lang="en-GB">
                <a:solidFill>
                  <a:srgbClr val="188038"/>
                </a:solidFill>
                <a:latin typeface="Roboto Mono"/>
                <a:ea typeface="Roboto Mono"/>
                <a:cs typeface="Roboto Mono"/>
                <a:sym typeface="Roboto Mono"/>
              </a:rPr>
              <a:t>pam_umask.so</a:t>
            </a:r>
            <a:r>
              <a:rPr lang="en-GB">
                <a:solidFill>
                  <a:schemeClr val="dk1"/>
                </a:solidFill>
              </a:rPr>
              <a:t> استفاده می‌شن، PAM تلاش می‌کنه </a:t>
            </a:r>
            <a:r>
              <a:rPr b="1" lang="en-GB">
                <a:solidFill>
                  <a:schemeClr val="dk1"/>
                </a:solidFill>
              </a:rPr>
              <a:t>محیط کاربر</a:t>
            </a:r>
            <a:r>
              <a:rPr lang="en-GB">
                <a:solidFill>
                  <a:schemeClr val="dk1"/>
                </a:solidFill>
              </a:rPr>
              <a:t> (environment) را پیکربندی کنه:</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مثلا:</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rgbClr val="188038"/>
                </a:solidFill>
                <a:latin typeface="Roboto Mono"/>
                <a:ea typeface="Roboto Mono"/>
                <a:cs typeface="Roboto Mono"/>
                <a:sym typeface="Roboto Mono"/>
              </a:rPr>
              <a:t>umask</a:t>
            </a:r>
            <a:r>
              <a:rPr lang="en-GB">
                <a:solidFill>
                  <a:schemeClr val="dk1"/>
                </a:solidFill>
              </a:rPr>
              <a:t> را تعیین کنه (یعنی مجوز پیش‌فرض فایل‌هایی که کاربر می‌سازه)</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زبان سیستم (</a:t>
            </a:r>
            <a:r>
              <a:rPr lang="en-GB">
                <a:solidFill>
                  <a:srgbClr val="188038"/>
                </a:solidFill>
                <a:latin typeface="Roboto Mono"/>
                <a:ea typeface="Roboto Mono"/>
                <a:cs typeface="Roboto Mono"/>
                <a:sym typeface="Roboto Mono"/>
              </a:rPr>
              <a:t>LANG</a:t>
            </a:r>
            <a:r>
              <a:rPr lang="en-GB">
                <a:solidFill>
                  <a:schemeClr val="dk1"/>
                </a:solidFill>
              </a:rPr>
              <a:t>, </a:t>
            </a:r>
            <a:r>
              <a:rPr lang="en-GB">
                <a:solidFill>
                  <a:srgbClr val="188038"/>
                </a:solidFill>
                <a:latin typeface="Roboto Mono"/>
                <a:ea typeface="Roboto Mono"/>
                <a:cs typeface="Roboto Mono"/>
                <a:sym typeface="Roboto Mono"/>
              </a:rPr>
              <a:t>LC_ALL</a:t>
            </a:r>
            <a:r>
              <a:rPr lang="en-GB">
                <a:solidFill>
                  <a:schemeClr val="dk1"/>
                </a:solidFill>
              </a:rPr>
              <a:t>)</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مسیر اجرای برنامه‌ها (</a:t>
            </a:r>
            <a:r>
              <a:rPr lang="en-GB">
                <a:solidFill>
                  <a:srgbClr val="188038"/>
                </a:solidFill>
                <a:latin typeface="Roboto Mono"/>
                <a:ea typeface="Roboto Mono"/>
                <a:cs typeface="Roboto Mono"/>
                <a:sym typeface="Roboto Mono"/>
              </a:rPr>
              <a:t>PATH</a:t>
            </a:r>
            <a:r>
              <a:rPr lang="en-GB">
                <a:solidFill>
                  <a:schemeClr val="dk1"/>
                </a:solidFill>
              </a:rPr>
              <a:t>)</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و غیره...</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اما اگر </a:t>
            </a:r>
            <a:r>
              <a:rPr lang="en-GB">
                <a:solidFill>
                  <a:srgbClr val="188038"/>
                </a:solidFill>
                <a:latin typeface="Roboto Mono"/>
                <a:ea typeface="Roboto Mono"/>
                <a:cs typeface="Roboto Mono"/>
                <a:sym typeface="Roboto Mono"/>
              </a:rPr>
              <a:t>PermitUserEnvironment no</a:t>
            </a:r>
            <a:r>
              <a:rPr lang="en-GB">
                <a:solidFill>
                  <a:schemeClr val="dk1"/>
                </a:solidFill>
              </a:rPr>
              <a:t> باشه، ممکنه SSH اجازه نده این متغیرها از فایل‌ها خونده بشن یا روی محیط کاربر اعمال بشن — مخصوصاً در حالتی که PAM می‌خواد چیزی مثل </a:t>
            </a:r>
            <a:r>
              <a:rPr lang="en-GB">
                <a:solidFill>
                  <a:srgbClr val="188038"/>
                </a:solidFill>
                <a:latin typeface="Roboto Mono"/>
                <a:ea typeface="Roboto Mono"/>
                <a:cs typeface="Roboto Mono"/>
                <a:sym typeface="Roboto Mono"/>
              </a:rPr>
              <a:t>umask</a:t>
            </a:r>
            <a:r>
              <a:rPr lang="en-GB">
                <a:solidFill>
                  <a:schemeClr val="dk1"/>
                </a:solidFill>
              </a:rPr>
              <a:t> را ست کنه.</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نکته امنیتی:</a:t>
            </a:r>
            <a:endParaRPr b="1" sz="17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فعال‌کردن </a:t>
            </a:r>
            <a:r>
              <a:rPr lang="en-GB">
                <a:solidFill>
                  <a:srgbClr val="188038"/>
                </a:solidFill>
                <a:latin typeface="Roboto Mono"/>
                <a:ea typeface="Roboto Mono"/>
                <a:cs typeface="Roboto Mono"/>
                <a:sym typeface="Roboto Mono"/>
              </a:rPr>
              <a:t>PermitUserEnvironment yes</a:t>
            </a:r>
            <a:r>
              <a:rPr lang="en-GB">
                <a:solidFill>
                  <a:schemeClr val="dk1"/>
                </a:solidFill>
              </a:rPr>
              <a:t> ممکنه </a:t>
            </a:r>
            <a:r>
              <a:rPr b="1" lang="en-GB">
                <a:solidFill>
                  <a:schemeClr val="dk1"/>
                </a:solidFill>
              </a:rPr>
              <a:t>ریسک امنیتی داشته باشه</a:t>
            </a:r>
            <a:r>
              <a:rPr lang="en-GB">
                <a:solidFill>
                  <a:schemeClr val="dk1"/>
                </a:solidFill>
              </a:rPr>
              <a:t> چون کاربر می‌تونه تو فایل </a:t>
            </a:r>
            <a:r>
              <a:rPr lang="en-GB">
                <a:solidFill>
                  <a:srgbClr val="188038"/>
                </a:solidFill>
                <a:latin typeface="Roboto Mono"/>
                <a:ea typeface="Roboto Mono"/>
                <a:cs typeface="Roboto Mono"/>
                <a:sym typeface="Roboto Mono"/>
              </a:rPr>
              <a:t>~/.ssh/environment</a:t>
            </a:r>
            <a:r>
              <a:rPr lang="en-GB">
                <a:solidFill>
                  <a:schemeClr val="dk1"/>
                </a:solidFill>
              </a:rPr>
              <a:t> یا در کلیدهای </a:t>
            </a:r>
            <a:r>
              <a:rPr lang="en-GB">
                <a:solidFill>
                  <a:srgbClr val="188038"/>
                </a:solidFill>
                <a:latin typeface="Roboto Mono"/>
                <a:ea typeface="Roboto Mono"/>
                <a:cs typeface="Roboto Mono"/>
                <a:sym typeface="Roboto Mono"/>
              </a:rPr>
              <a:t>authorized_keys</a:t>
            </a:r>
            <a:r>
              <a:rPr lang="en-GB">
                <a:solidFill>
                  <a:schemeClr val="dk1"/>
                </a:solidFill>
              </a:rPr>
              <a:t> متغیرهای حساسی ست کنه (مثلاً مسیر PATH مخرب یا preload).</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پس باید با احتیاط و فقط برای کاربران قابل‌اعتماد فعال شه.</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اگر فقط می‌خوای </a:t>
            </a:r>
            <a:r>
              <a:rPr b="1" lang="en-GB" sz="1700">
                <a:solidFill>
                  <a:srgbClr val="188038"/>
                </a:solidFill>
                <a:latin typeface="Roboto Mono"/>
                <a:ea typeface="Roboto Mono"/>
                <a:cs typeface="Roboto Mono"/>
                <a:sym typeface="Roboto Mono"/>
              </a:rPr>
              <a:t>umask</a:t>
            </a:r>
            <a:r>
              <a:rPr b="1" lang="en-GB" sz="1700">
                <a:solidFill>
                  <a:schemeClr val="dk1"/>
                </a:solidFill>
              </a:rPr>
              <a:t> رو از طریق PAM تنظیم کنی:</a:t>
            </a:r>
            <a:endParaRPr b="1" sz="1700">
              <a:solidFill>
                <a:schemeClr val="dk1"/>
              </a:solidFill>
            </a:endParaRPr>
          </a:p>
          <a:p>
            <a:pPr indent="0" lvl="0" marL="0" rtl="1" algn="r">
              <a:lnSpc>
                <a:spcPct val="115000"/>
              </a:lnSpc>
              <a:spcBef>
                <a:spcPts val="1200"/>
              </a:spcBef>
              <a:spcAft>
                <a:spcPts val="0"/>
              </a:spcAft>
              <a:buNone/>
            </a:pPr>
            <a:r>
              <a:rPr lang="en-GB">
                <a:solidFill>
                  <a:schemeClr val="dk1"/>
                </a:solidFill>
              </a:rPr>
              <a:t>به جای </a:t>
            </a:r>
            <a:r>
              <a:rPr lang="en-GB">
                <a:solidFill>
                  <a:srgbClr val="188038"/>
                </a:solidFill>
                <a:latin typeface="Roboto Mono"/>
                <a:ea typeface="Roboto Mono"/>
                <a:cs typeface="Roboto Mono"/>
                <a:sym typeface="Roboto Mono"/>
              </a:rPr>
              <a:t>PermitUserEnvironment</a:t>
            </a:r>
            <a:r>
              <a:rPr lang="en-GB">
                <a:solidFill>
                  <a:schemeClr val="dk1"/>
                </a:solidFill>
              </a:rPr>
              <a:t>, می‌تونی از این خط در </a:t>
            </a:r>
            <a:r>
              <a:rPr lang="en-GB">
                <a:solidFill>
                  <a:srgbClr val="188038"/>
                </a:solidFill>
                <a:latin typeface="Roboto Mono"/>
                <a:ea typeface="Roboto Mono"/>
                <a:cs typeface="Roboto Mono"/>
                <a:sym typeface="Roboto Mono"/>
              </a:rPr>
              <a:t>/etc/pam.d/sshd</a:t>
            </a:r>
            <a:r>
              <a:rPr lang="en-GB">
                <a:solidFill>
                  <a:schemeClr val="dk1"/>
                </a:solidFill>
              </a:rPr>
              <a:t> استفاده کنی:</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session optional pam_umask.so</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 umask چیست؟</a:t>
            </a:r>
            <a:endParaRPr b="1" sz="1700">
              <a:solidFill>
                <a:schemeClr val="dk1"/>
              </a:solidFill>
            </a:endParaRPr>
          </a:p>
          <a:p>
            <a:pPr indent="0" lvl="0" marL="0" rtl="1" algn="r">
              <a:lnSpc>
                <a:spcPct val="115000"/>
              </a:lnSpc>
              <a:spcBef>
                <a:spcPts val="1200"/>
              </a:spcBef>
              <a:spcAft>
                <a:spcPts val="0"/>
              </a:spcAft>
              <a:buNone/>
            </a:pPr>
            <a:r>
              <a:rPr lang="en-GB">
                <a:solidFill>
                  <a:srgbClr val="188038"/>
                </a:solidFill>
                <a:latin typeface="Roboto Mono"/>
                <a:ea typeface="Roboto Mono"/>
                <a:cs typeface="Roboto Mono"/>
                <a:sym typeface="Roboto Mono"/>
              </a:rPr>
              <a:t>umask</a:t>
            </a:r>
            <a:r>
              <a:rPr lang="en-GB">
                <a:solidFill>
                  <a:schemeClr val="dk1"/>
                </a:solidFill>
              </a:rPr>
              <a:t> مخفف </a:t>
            </a:r>
            <a:r>
              <a:rPr b="1" lang="en-GB">
                <a:solidFill>
                  <a:schemeClr val="dk1"/>
                </a:solidFill>
              </a:rPr>
              <a:t>User File Creation Mask</a:t>
            </a:r>
            <a:r>
              <a:rPr lang="en-GB">
                <a:solidFill>
                  <a:schemeClr val="dk1"/>
                </a:solidFill>
              </a:rPr>
              <a:t> هست. این یک مقدار عددی است که مشخص می‌کند:</a:t>
            </a:r>
            <a:endParaRPr>
              <a:solidFill>
                <a:schemeClr val="dk1"/>
              </a:solidFill>
            </a:endParaRPr>
          </a:p>
          <a:p>
            <a:pPr indent="0" lvl="0" marL="381000" marR="381000" rtl="1" algn="r">
              <a:lnSpc>
                <a:spcPct val="115000"/>
              </a:lnSpc>
              <a:spcBef>
                <a:spcPts val="1200"/>
              </a:spcBef>
              <a:spcAft>
                <a:spcPts val="0"/>
              </a:spcAft>
              <a:buNone/>
            </a:pPr>
            <a:r>
              <a:rPr lang="en-GB">
                <a:solidFill>
                  <a:schemeClr val="dk1"/>
                </a:solidFill>
              </a:rPr>
              <a:t>«وقتی کاربر یا برنامه‌ای فایل یا دایرکتوری جدید می‌سازد، </a:t>
            </a:r>
            <a:r>
              <a:rPr b="1" lang="en-GB">
                <a:solidFill>
                  <a:schemeClr val="dk1"/>
                </a:solidFill>
              </a:rPr>
              <a:t>چه مجوزهایی (permissions)</a:t>
            </a:r>
            <a:r>
              <a:rPr lang="en-GB">
                <a:solidFill>
                  <a:schemeClr val="dk1"/>
                </a:solidFill>
              </a:rPr>
              <a:t> به‌طور پیش‌فرض ازش کم بشه؟»</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فایل یا دایرکتوری وقتی ساخته می‌شود، مجوزهای پیش‌فرض دارند:</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فایل‌ها: پیش‌فرض = </a:t>
            </a:r>
            <a:r>
              <a:rPr lang="en-GB">
                <a:solidFill>
                  <a:srgbClr val="188038"/>
                </a:solidFill>
                <a:latin typeface="Roboto Mono"/>
                <a:ea typeface="Roboto Mono"/>
                <a:cs typeface="Roboto Mono"/>
                <a:sym typeface="Roboto Mono"/>
              </a:rPr>
              <a:t>666</a:t>
            </a:r>
            <a:r>
              <a:rPr lang="en-GB">
                <a:solidFill>
                  <a:schemeClr val="dk1"/>
                </a:solidFill>
              </a:rPr>
              <a:t> → یعنی </a:t>
            </a:r>
            <a:r>
              <a:rPr lang="en-GB">
                <a:solidFill>
                  <a:srgbClr val="188038"/>
                </a:solidFill>
                <a:latin typeface="Roboto Mono"/>
                <a:ea typeface="Roboto Mono"/>
                <a:cs typeface="Roboto Mono"/>
                <a:sym typeface="Roboto Mono"/>
              </a:rPr>
              <a:t>rw-rw-rw-</a:t>
            </a:r>
            <a:endParaRPr>
              <a:solidFill>
                <a:srgbClr val="188038"/>
              </a:solidFill>
              <a:latin typeface="Roboto Mono"/>
              <a:ea typeface="Roboto Mono"/>
              <a:cs typeface="Roboto Mono"/>
              <a:sym typeface="Roboto Mono"/>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دایرکتوری‌ها: پیش‌فرض = </a:t>
            </a:r>
            <a:r>
              <a:rPr lang="en-GB">
                <a:solidFill>
                  <a:srgbClr val="188038"/>
                </a:solidFill>
                <a:latin typeface="Roboto Mono"/>
                <a:ea typeface="Roboto Mono"/>
                <a:cs typeface="Roboto Mono"/>
                <a:sym typeface="Roboto Mono"/>
              </a:rPr>
              <a:t>777</a:t>
            </a:r>
            <a:r>
              <a:rPr lang="en-GB">
                <a:solidFill>
                  <a:schemeClr val="dk1"/>
                </a:solidFill>
              </a:rPr>
              <a:t> → یعنی </a:t>
            </a:r>
            <a:r>
              <a:rPr lang="en-GB">
                <a:solidFill>
                  <a:srgbClr val="188038"/>
                </a:solidFill>
                <a:latin typeface="Roboto Mono"/>
                <a:ea typeface="Roboto Mono"/>
                <a:cs typeface="Roboto Mono"/>
                <a:sym typeface="Roboto Mono"/>
              </a:rPr>
              <a:t>rwxrwxrwx</a:t>
            </a:r>
            <a:endParaRPr>
              <a:solidFill>
                <a:srgbClr val="188038"/>
              </a:solidFill>
              <a:latin typeface="Roboto Mono"/>
              <a:ea typeface="Roboto Mono"/>
              <a:cs typeface="Roboto Mono"/>
              <a:sym typeface="Roboto Mono"/>
            </a:endParaRPr>
          </a:p>
          <a:p>
            <a:pPr indent="0" lvl="0" marL="0" rtl="1" algn="r">
              <a:lnSpc>
                <a:spcPct val="115000"/>
              </a:lnSpc>
              <a:spcBef>
                <a:spcPts val="1200"/>
              </a:spcBef>
              <a:spcAft>
                <a:spcPts val="0"/>
              </a:spcAft>
              <a:buNone/>
            </a:pPr>
            <a:r>
              <a:rPr lang="en-GB">
                <a:solidFill>
                  <a:schemeClr val="dk1"/>
                </a:solidFill>
              </a:rPr>
              <a:t>اما ما نمی‌خوایم همه فایل‌ها برای همه قابل خواندن/نوشتن باشن، پس </a:t>
            </a:r>
            <a:r>
              <a:rPr lang="en-GB">
                <a:solidFill>
                  <a:srgbClr val="188038"/>
                </a:solidFill>
                <a:latin typeface="Roboto Mono"/>
                <a:ea typeface="Roboto Mono"/>
                <a:cs typeface="Roboto Mono"/>
                <a:sym typeface="Roboto Mono"/>
              </a:rPr>
              <a:t>umask</a:t>
            </a:r>
            <a:r>
              <a:rPr lang="en-GB">
                <a:solidFill>
                  <a:schemeClr val="dk1"/>
                </a:solidFill>
              </a:rPr>
              <a:t> </a:t>
            </a:r>
            <a:r>
              <a:rPr b="1" lang="en-GB">
                <a:solidFill>
                  <a:schemeClr val="dk1"/>
                </a:solidFill>
              </a:rPr>
              <a:t>از این مجوز پیش‌فرض کم می‌کنه</a:t>
            </a:r>
            <a:r>
              <a:rPr lang="en-GB">
                <a:solidFill>
                  <a:schemeClr val="dk1"/>
                </a:solidFill>
              </a:rPr>
              <a:t>.</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final permission = default permission - umask</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چرا مهم است؟</a:t>
            </a:r>
            <a:endParaRPr b="1" sz="17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باعث می‌شود کاربر فایل‌هایی که می‌سازد، </a:t>
            </a:r>
            <a:r>
              <a:rPr b="1" lang="en-GB">
                <a:solidFill>
                  <a:schemeClr val="dk1"/>
                </a:solidFill>
              </a:rPr>
              <a:t>به‌طور پیش‌فرض ایمن باشند.</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مخصوصاً برای اسکریپت‌ها، لاگ‌ها، فایل‌های پیکربندی مهم است که فقط صاحب فایل دسترسی کامل داشته باشد.</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 تنظیم دائمی umask</a:t>
            </a:r>
            <a:endParaRPr b="1" sz="17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در فایل‌های:</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~/.bashrc</a:t>
            </a:r>
            <a:r>
              <a:rPr lang="en-GB">
                <a:solidFill>
                  <a:schemeClr val="dk1"/>
                </a:solidFill>
              </a:rPr>
              <a:t> (برای user)</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/etc/profile</a:t>
            </a:r>
            <a:r>
              <a:rPr lang="en-GB">
                <a:solidFill>
                  <a:schemeClr val="dk1"/>
                </a:solidFill>
              </a:rPr>
              <a:t> (برای کل سیستم)</a:t>
            </a:r>
            <a:endParaRPr>
              <a:solidFill>
                <a:schemeClr val="dk1"/>
              </a:solidFill>
            </a:endParaRPr>
          </a:p>
          <a:p>
            <a:pPr indent="-298450" lvl="1" marL="914400" rtl="1" algn="r">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/etc/login.defs</a:t>
            </a:r>
            <a:r>
              <a:rPr lang="en-GB">
                <a:solidFill>
                  <a:schemeClr val="dk1"/>
                </a:solidFill>
              </a:rPr>
              <a:t> (برای </a:t>
            </a:r>
            <a:r>
              <a:rPr lang="en-GB">
                <a:solidFill>
                  <a:srgbClr val="188038"/>
                </a:solidFill>
                <a:latin typeface="Roboto Mono"/>
                <a:ea typeface="Roboto Mono"/>
                <a:cs typeface="Roboto Mono"/>
                <a:sym typeface="Roboto Mono"/>
              </a:rPr>
              <a:t>login</a:t>
            </a:r>
            <a:r>
              <a:rPr lang="en-GB">
                <a:solidFill>
                  <a:schemeClr val="dk1"/>
                </a:solidFill>
              </a:rPr>
              <a:t>, </a:t>
            </a:r>
            <a:r>
              <a:rPr lang="en-GB">
                <a:solidFill>
                  <a:srgbClr val="188038"/>
                </a:solidFill>
                <a:latin typeface="Roboto Mono"/>
                <a:ea typeface="Roboto Mono"/>
                <a:cs typeface="Roboto Mono"/>
                <a:sym typeface="Roboto Mono"/>
              </a:rPr>
              <a:t>sshd</a:t>
            </a:r>
            <a:r>
              <a:rPr lang="en-GB">
                <a:solidFill>
                  <a:schemeClr val="dk1"/>
                </a:solidFill>
              </a:rPr>
              <a:t>)</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b621dee5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b621dee5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 مسیر اصلی فایل‌های PAM</a:t>
            </a:r>
            <a:endParaRPr b="1" sz="17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در اکثر سیستم‌های لینوکسی (مثل Debian, Ubuntu, CentOS, RedHat):</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/etc/pam.d/</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در برخی سیستم‌های خاص (مثل Solaris):</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/etc/pam.conf</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ساختار نام‌گذاری فایل‌ها در </a:t>
            </a:r>
            <a:r>
              <a:rPr b="1" lang="en-GB" sz="1700">
                <a:solidFill>
                  <a:srgbClr val="188038"/>
                </a:solidFill>
                <a:latin typeface="Roboto Mono"/>
                <a:ea typeface="Roboto Mono"/>
                <a:cs typeface="Roboto Mono"/>
                <a:sym typeface="Roboto Mono"/>
              </a:rPr>
              <a:t>/etc/pam.d/</a:t>
            </a:r>
            <a:endParaRPr b="1" sz="1700">
              <a:solidFill>
                <a:srgbClr val="188038"/>
              </a:solidFill>
              <a:latin typeface="Roboto Mono"/>
              <a:ea typeface="Roboto Mono"/>
              <a:cs typeface="Roboto Mono"/>
              <a:sym typeface="Roboto Mono"/>
            </a:endParaRPr>
          </a:p>
          <a:p>
            <a:pPr indent="0" lvl="0" marL="0" rtl="1" algn="r">
              <a:lnSpc>
                <a:spcPct val="115000"/>
              </a:lnSpc>
              <a:spcBef>
                <a:spcPts val="1200"/>
              </a:spcBef>
              <a:spcAft>
                <a:spcPts val="0"/>
              </a:spcAft>
              <a:buNone/>
            </a:pPr>
            <a:r>
              <a:rPr lang="en-GB">
                <a:solidFill>
                  <a:schemeClr val="dk1"/>
                </a:solidFill>
              </a:rPr>
              <a:t>در این مدل، برای </a:t>
            </a:r>
            <a:r>
              <a:rPr b="1" lang="en-GB">
                <a:solidFill>
                  <a:schemeClr val="dk1"/>
                </a:solidFill>
              </a:rPr>
              <a:t>هر سرویس جداگانه یک فایل پیکربندی مخصوص وجود دارد</a:t>
            </a:r>
            <a:r>
              <a:rPr lang="en-GB">
                <a:solidFill>
                  <a:schemeClr val="dk1"/>
                </a:solidFill>
              </a:rPr>
              <a:t>. یعنی:</a:t>
            </a:r>
            <a:endParaRPr>
              <a:solidFill>
                <a:schemeClr val="dk1"/>
              </a:solidFill>
            </a:endParaRPr>
          </a:p>
          <a:p>
            <a:pPr indent="-317500" lvl="0" marL="457200" rtl="1" algn="r">
              <a:lnSpc>
                <a:spcPct val="115000"/>
              </a:lnSpc>
              <a:spcBef>
                <a:spcPts val="1200"/>
              </a:spcBef>
              <a:spcAft>
                <a:spcPts val="0"/>
              </a:spcAft>
              <a:buClr>
                <a:schemeClr val="dk1"/>
              </a:buClr>
              <a:buSzPts val="1400"/>
              <a:buChar char="●"/>
            </a:pPr>
            <a:r>
              <a:rPr lang="en-GB">
                <a:solidFill>
                  <a:schemeClr val="dk1"/>
                </a:solidFill>
              </a:rPr>
              <a:t>login: وقتی کاربر از طریق ترمینال فیزیکی وارد می‌شود</a:t>
            </a:r>
            <a:endParaRPr>
              <a:solidFill>
                <a:schemeClr val="dk1"/>
              </a:solidFill>
            </a:endParaRPr>
          </a:p>
          <a:p>
            <a:pPr indent="-317500" lvl="0" marL="457200" rtl="1" algn="r">
              <a:lnSpc>
                <a:spcPct val="115000"/>
              </a:lnSpc>
              <a:spcBef>
                <a:spcPts val="0"/>
              </a:spcBef>
              <a:spcAft>
                <a:spcPts val="0"/>
              </a:spcAft>
              <a:buClr>
                <a:schemeClr val="dk1"/>
              </a:buClr>
              <a:buSzPts val="1400"/>
              <a:buChar char="●"/>
            </a:pPr>
            <a:r>
              <a:rPr lang="en-GB">
                <a:solidFill>
                  <a:schemeClr val="dk1"/>
                </a:solidFill>
              </a:rPr>
              <a:t>sshd: وقتی از طریق SSH وارد می‌شود</a:t>
            </a:r>
            <a:endParaRPr>
              <a:solidFill>
                <a:schemeClr val="dk1"/>
              </a:solidFill>
            </a:endParaRPr>
          </a:p>
          <a:p>
            <a:pPr indent="-317500" lvl="0" marL="457200" rtl="1" algn="r">
              <a:lnSpc>
                <a:spcPct val="115000"/>
              </a:lnSpc>
              <a:spcBef>
                <a:spcPts val="0"/>
              </a:spcBef>
              <a:spcAft>
                <a:spcPts val="0"/>
              </a:spcAft>
              <a:buClr>
                <a:schemeClr val="dk1"/>
              </a:buClr>
              <a:buSzPts val="1400"/>
              <a:buChar char="●"/>
            </a:pPr>
            <a:r>
              <a:rPr lang="en-GB">
                <a:solidFill>
                  <a:schemeClr val="dk1"/>
                </a:solidFill>
              </a:rPr>
              <a:t>sudo: وقتی از </a:t>
            </a:r>
            <a:r>
              <a:rPr lang="en-GB">
                <a:solidFill>
                  <a:srgbClr val="188038"/>
                </a:solidFill>
                <a:latin typeface="Roboto Mono"/>
                <a:ea typeface="Roboto Mono"/>
                <a:cs typeface="Roboto Mono"/>
                <a:sym typeface="Roboto Mono"/>
              </a:rPr>
              <a:t>sudo</a:t>
            </a:r>
            <a:r>
              <a:rPr lang="en-GB">
                <a:solidFill>
                  <a:schemeClr val="dk1"/>
                </a:solidFill>
              </a:rPr>
              <a:t> برای ارتقای دسترسی استفاده می‌شود</a:t>
            </a:r>
            <a:endParaRPr>
              <a:solidFill>
                <a:schemeClr val="dk1"/>
              </a:solidFill>
            </a:endParaRPr>
          </a:p>
          <a:p>
            <a:pPr indent="-317500" lvl="0" marL="457200" rtl="1" algn="r">
              <a:lnSpc>
                <a:spcPct val="115000"/>
              </a:lnSpc>
              <a:spcBef>
                <a:spcPts val="0"/>
              </a:spcBef>
              <a:spcAft>
                <a:spcPts val="0"/>
              </a:spcAft>
              <a:buClr>
                <a:schemeClr val="dk1"/>
              </a:buClr>
              <a:buSzPts val="1400"/>
              <a:buChar char="●"/>
            </a:pPr>
            <a:r>
              <a:rPr lang="en-GB">
                <a:solidFill>
                  <a:schemeClr val="dk1"/>
                </a:solidFill>
              </a:rPr>
              <a:t>su: وقتی کاربر می‌خواهد به کاربر دیگری سوییچ کند</a:t>
            </a:r>
            <a:endParaRPr>
              <a:solidFill>
                <a:schemeClr val="dk1"/>
              </a:solidFill>
            </a:endParaRPr>
          </a:p>
          <a:p>
            <a:pPr indent="-317500" lvl="0" marL="457200" rtl="1" algn="r">
              <a:lnSpc>
                <a:spcPct val="115000"/>
              </a:lnSpc>
              <a:spcBef>
                <a:spcPts val="0"/>
              </a:spcBef>
              <a:spcAft>
                <a:spcPts val="0"/>
              </a:spcAft>
              <a:buClr>
                <a:schemeClr val="dk1"/>
              </a:buClr>
              <a:buSzPts val="1400"/>
              <a:buChar char="●"/>
            </a:pPr>
            <a:r>
              <a:rPr lang="en-GB">
                <a:solidFill>
                  <a:schemeClr val="dk1"/>
                </a:solidFill>
              </a:rPr>
              <a:t>passwd: تغییر رمز عبور</a:t>
            </a:r>
            <a:endParaRPr>
              <a:solidFill>
                <a:schemeClr val="dk1"/>
              </a:solidFill>
            </a:endParaRPr>
          </a:p>
          <a:p>
            <a:pPr indent="-317500" lvl="0" marL="457200" rtl="1" algn="r">
              <a:lnSpc>
                <a:spcPct val="115000"/>
              </a:lnSpc>
              <a:spcBef>
                <a:spcPts val="0"/>
              </a:spcBef>
              <a:spcAft>
                <a:spcPts val="0"/>
              </a:spcAft>
              <a:buClr>
                <a:schemeClr val="dk1"/>
              </a:buClr>
              <a:buSzPts val="1400"/>
              <a:buChar char="●"/>
            </a:pPr>
            <a:r>
              <a:rPr lang="en-GB">
                <a:solidFill>
                  <a:srgbClr val="188038"/>
                </a:solidFill>
                <a:latin typeface="Roboto Mono"/>
                <a:ea typeface="Roboto Mono"/>
                <a:cs typeface="Roboto Mono"/>
                <a:sym typeface="Roboto Mono"/>
              </a:rPr>
              <a:t>gdm</a:t>
            </a:r>
            <a:r>
              <a:rPr lang="en-GB">
                <a:solidFill>
                  <a:schemeClr val="dk1"/>
                </a:solidFill>
              </a:rPr>
              <a:t>, </a:t>
            </a:r>
            <a:r>
              <a:rPr lang="en-GB">
                <a:solidFill>
                  <a:srgbClr val="188038"/>
                </a:solidFill>
                <a:latin typeface="Roboto Mono"/>
                <a:ea typeface="Roboto Mono"/>
                <a:cs typeface="Roboto Mono"/>
                <a:sym typeface="Roboto Mono"/>
              </a:rPr>
              <a:t>lightdm</a:t>
            </a:r>
            <a:r>
              <a:rPr lang="en-GB">
                <a:solidFill>
                  <a:schemeClr val="dk1"/>
                </a:solidFill>
              </a:rPr>
              <a:t>, </a:t>
            </a:r>
            <a:r>
              <a:rPr lang="en-GB">
                <a:solidFill>
                  <a:srgbClr val="188038"/>
                </a:solidFill>
                <a:latin typeface="Roboto Mono"/>
                <a:ea typeface="Roboto Mono"/>
                <a:cs typeface="Roboto Mono"/>
                <a:sym typeface="Roboto Mono"/>
              </a:rPr>
              <a:t>sddm: لاگین گرافیکی در دسکتاپ لینوکس</a:t>
            </a:r>
            <a:endParaRPr>
              <a:solidFill>
                <a:srgbClr val="188038"/>
              </a:solidFill>
              <a:latin typeface="Roboto Mono"/>
              <a:ea typeface="Roboto Mono"/>
              <a:cs typeface="Roboto Mono"/>
              <a:sym typeface="Roboto Mono"/>
            </a:endParaRPr>
          </a:p>
          <a:p>
            <a:pPr indent="-317500" lvl="0" marL="457200" rtl="1" algn="r">
              <a:lnSpc>
                <a:spcPct val="115000"/>
              </a:lnSpc>
              <a:spcBef>
                <a:spcPts val="0"/>
              </a:spcBef>
              <a:spcAft>
                <a:spcPts val="0"/>
              </a:spcAft>
              <a:buClr>
                <a:srgbClr val="188038"/>
              </a:buClr>
              <a:buSzPts val="1400"/>
              <a:buFont typeface="Roboto Mono"/>
              <a:buChar char="●"/>
            </a:pPr>
            <a:r>
              <a:rPr lang="en-GB">
                <a:solidFill>
                  <a:srgbClr val="188038"/>
                </a:solidFill>
                <a:latin typeface="Roboto Mono"/>
                <a:ea typeface="Roboto Mono"/>
                <a:cs typeface="Roboto Mono"/>
                <a:sym typeface="Roboto Mono"/>
              </a:rPr>
              <a:t>common-auth</a:t>
            </a:r>
            <a:r>
              <a:rPr lang="en-GB">
                <a:solidFill>
                  <a:schemeClr val="dk1"/>
                </a:solidFill>
              </a:rPr>
              <a:t>, </a:t>
            </a:r>
            <a:r>
              <a:rPr lang="en-GB">
                <a:solidFill>
                  <a:srgbClr val="188038"/>
                </a:solidFill>
                <a:latin typeface="Roboto Mono"/>
                <a:ea typeface="Roboto Mono"/>
                <a:cs typeface="Roboto Mono"/>
                <a:sym typeface="Roboto Mono"/>
              </a:rPr>
              <a:t>common-session: </a:t>
            </a:r>
            <a:r>
              <a:rPr lang="en-GB">
                <a:solidFill>
                  <a:schemeClr val="dk1"/>
                </a:solidFill>
              </a:rPr>
              <a:t>فایل‌های مشترک (در Debian/Ubuntu) که در سایر فایل‌ها </a:t>
            </a:r>
            <a:r>
              <a:rPr lang="en-GB">
                <a:solidFill>
                  <a:srgbClr val="188038"/>
                </a:solidFill>
                <a:latin typeface="Roboto Mono"/>
                <a:ea typeface="Roboto Mono"/>
                <a:cs typeface="Roboto Mono"/>
                <a:sym typeface="Roboto Mono"/>
              </a:rPr>
              <a:t>@include</a:t>
            </a:r>
            <a:r>
              <a:rPr lang="en-GB">
                <a:solidFill>
                  <a:schemeClr val="dk1"/>
                </a:solidFill>
              </a:rPr>
              <a:t> می‌شوند </a:t>
            </a:r>
            <a:r>
              <a:rPr lang="en-GB">
                <a:solidFill>
                  <a:schemeClr val="dk1"/>
                </a:solidFill>
              </a:rPr>
              <a:t>(در Debian: </a:t>
            </a:r>
            <a:r>
              <a:rPr lang="en-GB">
                <a:solidFill>
                  <a:srgbClr val="188038"/>
                </a:solidFill>
                <a:latin typeface="Roboto Mono"/>
                <a:ea typeface="Roboto Mono"/>
                <a:cs typeface="Roboto Mono"/>
                <a:sym typeface="Roboto Mono"/>
              </a:rPr>
              <a:t>common-auth</a:t>
            </a:r>
            <a:r>
              <a:rPr lang="en-GB">
                <a:solidFill>
                  <a:schemeClr val="dk1"/>
                </a:solidFill>
              </a:rPr>
              <a:t>, </a:t>
            </a:r>
            <a:r>
              <a:rPr lang="en-GB">
                <a:solidFill>
                  <a:srgbClr val="188038"/>
                </a:solidFill>
                <a:latin typeface="Roboto Mono"/>
                <a:ea typeface="Roboto Mono"/>
                <a:cs typeface="Roboto Mono"/>
                <a:sym typeface="Roboto Mono"/>
              </a:rPr>
              <a:t>common-session</a:t>
            </a:r>
            <a:r>
              <a:rPr lang="en-GB">
                <a:solidFill>
                  <a:schemeClr val="dk1"/>
                </a:solidFill>
              </a:rPr>
              <a:t>، در RedHat: </a:t>
            </a:r>
            <a:r>
              <a:rPr lang="en-GB">
                <a:solidFill>
                  <a:srgbClr val="188038"/>
                </a:solidFill>
                <a:latin typeface="Roboto Mono"/>
                <a:ea typeface="Roboto Mono"/>
                <a:cs typeface="Roboto Mono"/>
                <a:sym typeface="Roboto Mono"/>
              </a:rPr>
              <a:t>password-auth</a:t>
            </a:r>
            <a:r>
              <a:rPr lang="en-GB">
                <a:solidFill>
                  <a:schemeClr val="dk1"/>
                </a:solidFill>
              </a:rPr>
              <a:t>, </a:t>
            </a:r>
            <a:r>
              <a:rPr lang="en-GB">
                <a:solidFill>
                  <a:srgbClr val="188038"/>
                </a:solidFill>
                <a:latin typeface="Roboto Mono"/>
                <a:ea typeface="Roboto Mono"/>
                <a:cs typeface="Roboto Mono"/>
                <a:sym typeface="Roboto Mono"/>
              </a:rPr>
              <a:t>system-auth) </a:t>
            </a:r>
            <a:endParaRPr>
              <a:solidFill>
                <a:srgbClr val="188038"/>
              </a:solidFill>
              <a:latin typeface="Roboto Mono"/>
              <a:ea typeface="Roboto Mono"/>
              <a:cs typeface="Roboto Mono"/>
              <a:sym typeface="Roboto Mono"/>
            </a:endParaRPr>
          </a:p>
          <a:p>
            <a:pPr indent="-317500" lvl="0" marL="457200" rtl="1" algn="r">
              <a:lnSpc>
                <a:spcPct val="115000"/>
              </a:lnSpc>
              <a:spcBef>
                <a:spcPts val="0"/>
              </a:spcBef>
              <a:spcAft>
                <a:spcPts val="0"/>
              </a:spcAft>
              <a:buClr>
                <a:srgbClr val="188038"/>
              </a:buClr>
              <a:buSzPts val="1400"/>
              <a:buFont typeface="Roboto Mono"/>
              <a:buChar char="●"/>
            </a:pPr>
            <a:r>
              <a:rPr lang="en-GB">
                <a:solidFill>
                  <a:srgbClr val="188038"/>
                </a:solidFill>
                <a:latin typeface="Roboto Mono"/>
                <a:ea typeface="Roboto Mono"/>
                <a:cs typeface="Roboto Mono"/>
                <a:sym typeface="Roboto Mono"/>
              </a:rPr>
              <a:t>برای پیکربندی پویا معمولا از دستورات </a:t>
            </a:r>
            <a:r>
              <a:rPr lang="en-GB">
                <a:solidFill>
                  <a:schemeClr val="dk1"/>
                </a:solidFill>
              </a:rPr>
              <a:t>با استفاده از </a:t>
            </a:r>
            <a:r>
              <a:rPr lang="en-GB">
                <a:solidFill>
                  <a:srgbClr val="188038"/>
                </a:solidFill>
                <a:latin typeface="Roboto Mono"/>
                <a:ea typeface="Roboto Mono"/>
                <a:cs typeface="Roboto Mono"/>
                <a:sym typeface="Roboto Mono"/>
              </a:rPr>
              <a:t>include</a:t>
            </a:r>
            <a:r>
              <a:rPr lang="en-GB">
                <a:solidFill>
                  <a:schemeClr val="dk1"/>
                </a:solidFill>
              </a:rPr>
              <a:t> یا </a:t>
            </a:r>
            <a:r>
              <a:rPr lang="en-GB">
                <a:solidFill>
                  <a:srgbClr val="188038"/>
                </a:solidFill>
                <a:latin typeface="Roboto Mono"/>
                <a:ea typeface="Roboto Mono"/>
                <a:cs typeface="Roboto Mono"/>
                <a:sym typeface="Roboto Mono"/>
              </a:rPr>
              <a:t>substack استفاده میشه</a:t>
            </a:r>
            <a:endParaRPr>
              <a:solidFill>
                <a:srgbClr val="188038"/>
              </a:solidFill>
              <a:latin typeface="Roboto Mono"/>
              <a:ea typeface="Roboto Mono"/>
              <a:cs typeface="Roboto Mono"/>
              <a:sym typeface="Roboto Mono"/>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نکته کلیدی در نام‌گذاری:</a:t>
            </a:r>
            <a:endParaRPr b="1" sz="17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PAM به‌صورت خودکار دنبال </a:t>
            </a:r>
            <a:r>
              <a:rPr b="1" lang="en-GB">
                <a:solidFill>
                  <a:schemeClr val="dk1"/>
                </a:solidFill>
              </a:rPr>
              <a:t>فایلی با نام سرویس</a:t>
            </a:r>
            <a:r>
              <a:rPr lang="en-GB">
                <a:solidFill>
                  <a:schemeClr val="dk1"/>
                </a:solidFill>
              </a:rPr>
              <a:t>ی که ازش درخواست اومده می‌گرده.</a:t>
            </a:r>
            <a:br>
              <a:rPr lang="en-GB">
                <a:solidFill>
                  <a:schemeClr val="dk1"/>
                </a:solidFill>
              </a:rPr>
            </a:br>
            <a:r>
              <a:rPr lang="en-GB">
                <a:solidFill>
                  <a:schemeClr val="dk1"/>
                </a:solidFill>
              </a:rPr>
              <a:t> مثلاً اگر کاربر با </a:t>
            </a:r>
            <a:r>
              <a:rPr lang="en-GB">
                <a:solidFill>
                  <a:srgbClr val="188038"/>
                </a:solidFill>
                <a:latin typeface="Roboto Mono"/>
                <a:ea typeface="Roboto Mono"/>
                <a:cs typeface="Roboto Mono"/>
                <a:sym typeface="Roboto Mono"/>
              </a:rPr>
              <a:t>sshd</a:t>
            </a:r>
            <a:r>
              <a:rPr lang="en-GB">
                <a:solidFill>
                  <a:schemeClr val="dk1"/>
                </a:solidFill>
              </a:rPr>
              <a:t> وصل شد، PAM فایل </a:t>
            </a:r>
            <a:r>
              <a:rPr lang="en-GB">
                <a:solidFill>
                  <a:srgbClr val="188038"/>
                </a:solidFill>
                <a:latin typeface="Roboto Mono"/>
                <a:ea typeface="Roboto Mono"/>
                <a:cs typeface="Roboto Mono"/>
                <a:sym typeface="Roboto Mono"/>
              </a:rPr>
              <a:t>/etc/pam.d/sshd</a:t>
            </a:r>
            <a:r>
              <a:rPr lang="en-GB">
                <a:solidFill>
                  <a:schemeClr val="dk1"/>
                </a:solidFill>
              </a:rPr>
              <a:t> رو می‌خونه.</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اگر اون فایل وجود نداشته باشه، معمولاً </a:t>
            </a:r>
            <a:r>
              <a:rPr lang="en-GB">
                <a:solidFill>
                  <a:srgbClr val="188038"/>
                </a:solidFill>
                <a:latin typeface="Roboto Mono"/>
                <a:ea typeface="Roboto Mono"/>
                <a:cs typeface="Roboto Mono"/>
                <a:sym typeface="Roboto Mono"/>
              </a:rPr>
              <a:t>pam.conf</a:t>
            </a:r>
            <a:r>
              <a:rPr lang="en-GB">
                <a:solidFill>
                  <a:schemeClr val="dk1"/>
                </a:solidFill>
              </a:rPr>
              <a:t> یا فایل‌های پیش‌فرض رو بررسی می‌کنه.</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6b621dee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6b621dee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PAM Statement Type (Module Type)</a:t>
            </a:r>
            <a:endParaRPr b="1" sz="1700">
              <a:solidFill>
                <a:schemeClr val="dk1"/>
              </a:solidFill>
            </a:endParaRPr>
          </a:p>
          <a:p>
            <a:pPr indent="0" lvl="0" marL="0" rtl="1" algn="r">
              <a:lnSpc>
                <a:spcPct val="115000"/>
              </a:lnSpc>
              <a:spcBef>
                <a:spcPts val="1200"/>
              </a:spcBef>
              <a:spcAft>
                <a:spcPts val="0"/>
              </a:spcAft>
              <a:buNone/>
            </a:pPr>
            <a:r>
              <a:rPr lang="en-GB">
                <a:solidFill>
                  <a:schemeClr val="dk1"/>
                </a:solidFill>
              </a:rPr>
              <a:t>این مشخص می‌کنه </a:t>
            </a:r>
            <a:r>
              <a:rPr b="1" lang="en-GB">
                <a:solidFill>
                  <a:schemeClr val="dk1"/>
                </a:solidFill>
              </a:rPr>
              <a:t>هدف کلی این خط از پیکربندی چیه</a:t>
            </a:r>
            <a:r>
              <a:rPr lang="en-GB">
                <a:solidFill>
                  <a:schemeClr val="dk1"/>
                </a:solidFill>
              </a:rPr>
              <a:t>.</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PAM Control Flag (Behavior Control)</a:t>
            </a:r>
            <a:endParaRPr b="1" sz="17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مشخص می‌کنه </a:t>
            </a:r>
            <a:r>
              <a:rPr b="1" lang="en-GB">
                <a:solidFill>
                  <a:schemeClr val="dk1"/>
                </a:solidFill>
              </a:rPr>
              <a:t>اگر ماژول موفق یا ناموفق باشه، چه باید کرد؟</a:t>
            </a:r>
            <a:r>
              <a:rPr lang="en-GB">
                <a:solidFill>
                  <a:schemeClr val="dk1"/>
                </a:solidFill>
              </a:rPr>
              <a:t> چند نوع داریم</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PAM Shared Library</a:t>
            </a:r>
            <a:endParaRPr b="1" sz="17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این بخش، </a:t>
            </a:r>
            <a:r>
              <a:rPr b="1" lang="en-GB">
                <a:solidFill>
                  <a:schemeClr val="dk1"/>
                </a:solidFill>
              </a:rPr>
              <a:t>نام کتابخانه یا ماژول PAM</a:t>
            </a:r>
            <a:r>
              <a:rPr lang="en-GB">
                <a:solidFill>
                  <a:schemeClr val="dk1"/>
                </a:solidFill>
              </a:rPr>
              <a:t> است که قرار است بارگذاری شود.</a:t>
            </a:r>
            <a:endParaRPr>
              <a:solidFill>
                <a:schemeClr val="dk1"/>
              </a:solidFill>
            </a:endParaRPr>
          </a:p>
          <a:p>
            <a:pPr indent="0" lvl="0" marL="0" rtl="1" algn="r">
              <a:lnSpc>
                <a:spcPct val="115000"/>
              </a:lnSpc>
              <a:spcBef>
                <a:spcPts val="1800"/>
              </a:spcBef>
              <a:spcAft>
                <a:spcPts val="0"/>
              </a:spcAft>
              <a:buClr>
                <a:schemeClr val="dk1"/>
              </a:buClr>
              <a:buSzPts val="1100"/>
              <a:buFont typeface="Arial"/>
              <a:buNone/>
            </a:pPr>
            <a:r>
              <a:rPr b="1" lang="en-GB" sz="1700">
                <a:solidFill>
                  <a:schemeClr val="dk1"/>
                </a:solidFill>
              </a:rPr>
              <a:t>Shared Library Options</a:t>
            </a:r>
            <a:endParaRPr b="1" sz="17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در این بخش می‌تونی </a:t>
            </a:r>
            <a:r>
              <a:rPr b="1" lang="en-GB">
                <a:solidFill>
                  <a:schemeClr val="dk1"/>
                </a:solidFill>
              </a:rPr>
              <a:t>رفتار ماژول رو با پارامترها شخصی‌سازی کنی</a:t>
            </a:r>
            <a:r>
              <a:rPr lang="en-GB">
                <a:solidFill>
                  <a:schemeClr val="dk1"/>
                </a:solidFill>
              </a:rPr>
              <a:t>.</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6b621dee5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6b621dee5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solidFill>
                  <a:schemeClr val="dk1"/>
                </a:solidFill>
              </a:rPr>
              <a:t>این بخش </a:t>
            </a:r>
            <a:r>
              <a:rPr b="1" lang="en-GB">
                <a:solidFill>
                  <a:schemeClr val="dk1"/>
                </a:solidFill>
              </a:rPr>
              <a:t>نقش ماژول را در فرآیند احراز هویت</a:t>
            </a:r>
            <a:r>
              <a:rPr lang="en-GB">
                <a:solidFill>
                  <a:schemeClr val="dk1"/>
                </a:solidFill>
              </a:rPr>
              <a:t> مشخص می‌کند. هر ماژول PAM در یک خط از پیکربندی با یکی از چهار </a:t>
            </a:r>
            <a:r>
              <a:rPr b="1" lang="en-GB">
                <a:solidFill>
                  <a:schemeClr val="dk1"/>
                </a:solidFill>
              </a:rPr>
              <a:t>نوع اصلی (module type)</a:t>
            </a:r>
            <a:r>
              <a:rPr lang="en-GB">
                <a:solidFill>
                  <a:schemeClr val="dk1"/>
                </a:solidFill>
              </a:rPr>
              <a:t> فراخوانی می‌شود. هر نوع، در یک مرحله مشخص از فرآیند ورود یا تعامل کاربر با سیستم به‌کار می‌رود.</a:t>
            </a:r>
            <a:endParaRPr>
              <a:solidFill>
                <a:schemeClr val="dk1"/>
              </a:solidFill>
            </a:endParaRPr>
          </a:p>
          <a:p>
            <a:pPr indent="0" lvl="0" marL="0" rtl="1" algn="r">
              <a:spcBef>
                <a:spcPts val="0"/>
              </a:spcBef>
              <a:spcAft>
                <a:spcPts val="0"/>
              </a:spcAft>
              <a:buNone/>
            </a:pPr>
            <a:r>
              <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br>
              <a:rPr lang="en-GB">
                <a:solidFill>
                  <a:srgbClr val="188038"/>
                </a:solidFill>
                <a:latin typeface="Roboto Mono"/>
                <a:ea typeface="Roboto Mono"/>
                <a:cs typeface="Roboto Mono"/>
                <a:sym typeface="Roboto Mono"/>
              </a:rPr>
            </a:br>
            <a:r>
              <a:rPr lang="en-GB">
                <a:solidFill>
                  <a:srgbClr val="188038"/>
                </a:solidFill>
                <a:latin typeface="Roboto Mono"/>
                <a:ea typeface="Roboto Mono"/>
                <a:cs typeface="Roboto Mono"/>
                <a:sym typeface="Roboto Mono"/>
              </a:rPr>
              <a:t>auth</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بررسی هویت کاربر (مثلاً ورود با رمز یا OTP)</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account</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بررسی وضعیت حساب کاربر (مثل قفل بودن، انقضا، دسترسی گروهی)</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password</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تغییر رمز عبور (در زمان </a:t>
            </a:r>
            <a:r>
              <a:rPr lang="en-GB">
                <a:solidFill>
                  <a:srgbClr val="188038"/>
                </a:solidFill>
                <a:latin typeface="Roboto Mono"/>
                <a:ea typeface="Roboto Mono"/>
                <a:cs typeface="Roboto Mono"/>
                <a:sym typeface="Roboto Mono"/>
              </a:rPr>
              <a:t>passwd</a:t>
            </a:r>
            <a:r>
              <a:rPr lang="en-GB"/>
              <a:t>)</a:t>
            </a:r>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session</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تنظیم محیط یا منابع پس از احراز هویت (مثل mount، log، umask)</a:t>
            </a:r>
            <a:endParaRPr sz="1400"/>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1. </a:t>
            </a:r>
            <a:r>
              <a:rPr b="1" lang="en-GB" sz="1300">
                <a:solidFill>
                  <a:srgbClr val="188038"/>
                </a:solidFill>
                <a:latin typeface="Roboto Mono"/>
                <a:ea typeface="Roboto Mono"/>
                <a:cs typeface="Roboto Mono"/>
                <a:sym typeface="Roboto Mono"/>
              </a:rPr>
              <a:t>auth</a:t>
            </a:r>
            <a:r>
              <a:rPr b="1" lang="en-GB" sz="1300">
                <a:solidFill>
                  <a:schemeClr val="dk1"/>
                </a:solidFill>
              </a:rPr>
              <a:t> — Authentication</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هدف: </a:t>
            </a:r>
            <a:r>
              <a:rPr b="1" lang="en-GB">
                <a:solidFill>
                  <a:schemeClr val="dk1"/>
                </a:solidFill>
              </a:rPr>
              <a:t>احراز هویت کاربر</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بررسی اینکه کاربر واقعاً همانی است که ادعا می‌کند.</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مثال: گرفتن و بررسی رمز عبور، OTP، کارت هوشمند و...</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auth required pam_unix.so</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auth required pam_google_authenticator.so</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auth sufficient pam_ldap.so</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اگر این ماژول‌ها موفق نباشند، کاربر اصلاً وارد سیستم نمی‌شود.</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2. </a:t>
            </a:r>
            <a:r>
              <a:rPr b="1" lang="en-GB" sz="1300">
                <a:solidFill>
                  <a:srgbClr val="188038"/>
                </a:solidFill>
                <a:latin typeface="Roboto Mono"/>
                <a:ea typeface="Roboto Mono"/>
                <a:cs typeface="Roboto Mono"/>
                <a:sym typeface="Roboto Mono"/>
              </a:rPr>
              <a:t>account</a:t>
            </a:r>
            <a:r>
              <a:rPr b="1" lang="en-GB" sz="1300">
                <a:solidFill>
                  <a:schemeClr val="dk1"/>
                </a:solidFill>
              </a:rPr>
              <a:t> — Account Management</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هدف: </a:t>
            </a:r>
            <a:r>
              <a:rPr b="1" lang="en-GB">
                <a:solidFill>
                  <a:schemeClr val="dk1"/>
                </a:solidFill>
              </a:rPr>
              <a:t>بررسی وضعیت حساب کاربر</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پس از احراز هویت، بررسی می‌شود که آیا اجازه ورود دارد یا نه.</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چه چیزهایی بررسی می‌شود؟</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آیا حساب کاربر فعال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آیا حساب منقضی شده؟</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آیا کاربر در گروه مجاز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محدودیت زمان دسترسی؟</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3. </a:t>
            </a:r>
            <a:r>
              <a:rPr b="1" lang="en-GB" sz="1300">
                <a:solidFill>
                  <a:srgbClr val="188038"/>
                </a:solidFill>
                <a:latin typeface="Roboto Mono"/>
                <a:ea typeface="Roboto Mono"/>
                <a:cs typeface="Roboto Mono"/>
                <a:sym typeface="Roboto Mono"/>
              </a:rPr>
              <a:t>password</a:t>
            </a:r>
            <a:r>
              <a:rPr b="1" lang="en-GB" sz="1300">
                <a:solidFill>
                  <a:schemeClr val="dk1"/>
                </a:solidFill>
              </a:rPr>
              <a:t> — Password Management</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هدف: </a:t>
            </a:r>
            <a:r>
              <a:rPr b="1" lang="en-GB">
                <a:solidFill>
                  <a:schemeClr val="dk1"/>
                </a:solidFill>
              </a:rPr>
              <a:t>تغییر یا تنظیم رمز عبور</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این نوع فقط زمانی اجرا می‌شود که کاربر در حال تغییر رمز باشد (مثل استفاده از </a:t>
            </a:r>
            <a:r>
              <a:rPr lang="en-GB">
                <a:solidFill>
                  <a:srgbClr val="188038"/>
                </a:solidFill>
                <a:latin typeface="Roboto Mono"/>
                <a:ea typeface="Roboto Mono"/>
                <a:cs typeface="Roboto Mono"/>
                <a:sym typeface="Roboto Mono"/>
              </a:rPr>
              <a:t>passwd</a:t>
            </a:r>
            <a:r>
              <a:rPr lang="en-GB">
                <a:solidFill>
                  <a:schemeClr val="dk1"/>
                </a:solidFill>
              </a:rPr>
              <a:t>)</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معمولاً برای:</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اعتبارسنجی پیچیدگی رمز (complexity)</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ذخیره رمز جدید در shadow</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جلوگیری از رمزهای تکراری</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 فایل </a:t>
            </a:r>
            <a:r>
              <a:rPr b="1" lang="en-GB" sz="1700">
                <a:solidFill>
                  <a:srgbClr val="188038"/>
                </a:solidFill>
                <a:latin typeface="Roboto Mono"/>
                <a:ea typeface="Roboto Mono"/>
                <a:cs typeface="Roboto Mono"/>
                <a:sym typeface="Roboto Mono"/>
              </a:rPr>
              <a:t>/etc/shadow</a:t>
            </a:r>
            <a:r>
              <a:rPr b="1" lang="en-GB" sz="1700">
                <a:solidFill>
                  <a:schemeClr val="dk1"/>
                </a:solidFill>
              </a:rPr>
              <a:t> چیست؟</a:t>
            </a:r>
            <a:endParaRPr b="1" sz="1700">
              <a:solidFill>
                <a:schemeClr val="dk1"/>
              </a:solidFill>
            </a:endParaRPr>
          </a:p>
          <a:p>
            <a:pPr indent="0" lvl="0" marL="0" rtl="1" algn="r">
              <a:lnSpc>
                <a:spcPct val="115000"/>
              </a:lnSpc>
              <a:spcBef>
                <a:spcPts val="1200"/>
              </a:spcBef>
              <a:spcAft>
                <a:spcPts val="0"/>
              </a:spcAft>
              <a:buNone/>
            </a:pPr>
            <a:r>
              <a:rPr lang="en-GB">
                <a:solidFill>
                  <a:schemeClr val="dk1"/>
                </a:solidFill>
              </a:rPr>
              <a:t>در سیستم‌های Unix و Linux، اطلاعات کاربران در دو فایل نگهداری می‌شود:</a:t>
            </a:r>
            <a:endParaRPr>
              <a:solidFill>
                <a:schemeClr val="dk1"/>
              </a:solidFill>
            </a:endParaRPr>
          </a:p>
          <a:p>
            <a:pPr indent="-298450" lvl="0" marL="457200" rtl="1" algn="r">
              <a:lnSpc>
                <a:spcPct val="115000"/>
              </a:lnSpc>
              <a:spcBef>
                <a:spcPts val="1200"/>
              </a:spcBef>
              <a:spcAft>
                <a:spcPts val="0"/>
              </a:spcAft>
              <a:buClr>
                <a:schemeClr val="dk1"/>
              </a:buClr>
              <a:buSzPts val="1100"/>
              <a:buAutoNum type="arabicPeriod"/>
            </a:pPr>
            <a:r>
              <a:rPr lang="en-GB">
                <a:solidFill>
                  <a:srgbClr val="188038"/>
                </a:solidFill>
                <a:latin typeface="Roboto Mono"/>
                <a:ea typeface="Roboto Mono"/>
                <a:cs typeface="Roboto Mono"/>
                <a:sym typeface="Roboto Mono"/>
              </a:rPr>
              <a:t>/etc/passwd</a:t>
            </a:r>
            <a:br>
              <a:rPr lang="en-GB">
                <a:solidFill>
                  <a:srgbClr val="188038"/>
                </a:solidFill>
                <a:latin typeface="Roboto Mono"/>
                <a:ea typeface="Roboto Mono"/>
                <a:cs typeface="Roboto Mono"/>
                <a:sym typeface="Roboto Mono"/>
              </a:rPr>
            </a:br>
            <a:r>
              <a:rPr lang="en-GB">
                <a:solidFill>
                  <a:schemeClr val="dk1"/>
                </a:solidFill>
              </a:rPr>
              <a:t> شامل: نام کاربر، UID، GID، home directory، shell، </a:t>
            </a:r>
            <a:r>
              <a:rPr b="1" lang="en-GB">
                <a:solidFill>
                  <a:schemeClr val="dk1"/>
                </a:solidFill>
              </a:rPr>
              <a:t>ولی نه رمز عبور واقعی</a:t>
            </a:r>
            <a:endParaRPr b="1">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rgbClr val="188038"/>
                </a:solidFill>
                <a:latin typeface="Roboto Mono"/>
                <a:ea typeface="Roboto Mono"/>
                <a:cs typeface="Roboto Mono"/>
                <a:sym typeface="Roboto Mono"/>
              </a:rPr>
              <a:t>/etc/shadow</a:t>
            </a:r>
            <a:br>
              <a:rPr lang="en-GB">
                <a:solidFill>
                  <a:srgbClr val="188038"/>
                </a:solidFill>
                <a:latin typeface="Roboto Mono"/>
                <a:ea typeface="Roboto Mono"/>
                <a:cs typeface="Roboto Mono"/>
                <a:sym typeface="Roboto Mono"/>
              </a:rPr>
            </a:br>
            <a:r>
              <a:rPr lang="en-GB">
                <a:solidFill>
                  <a:schemeClr val="dk1"/>
                </a:solidFill>
              </a:rPr>
              <a:t> شامل: </a:t>
            </a:r>
            <a:r>
              <a:rPr b="1" lang="en-GB">
                <a:solidFill>
                  <a:schemeClr val="dk1"/>
                </a:solidFill>
              </a:rPr>
              <a:t>رمز عبور رمزنگاری‌شده (hashed password)</a:t>
            </a:r>
            <a:r>
              <a:rPr lang="en-GB">
                <a:solidFill>
                  <a:schemeClr val="dk1"/>
                </a:solidFill>
              </a:rPr>
              <a:t> و همچنین اطلاعاتی مثل تاریخ انقضا، حداقل و حداکثر طول عمر رمز، تاریخ آخرین تغییر، و غیره.</a:t>
            </a:r>
            <a:endParaRPr>
              <a:solidFill>
                <a:schemeClr val="dk1"/>
              </a:solidFill>
            </a:endParaRPr>
          </a:p>
          <a:p>
            <a:pPr indent="0" lvl="0" marL="0" rtl="1" algn="r">
              <a:lnSpc>
                <a:spcPct val="115000"/>
              </a:lnSpc>
              <a:spcBef>
                <a:spcPts val="1800"/>
              </a:spcBef>
              <a:spcAft>
                <a:spcPts val="0"/>
              </a:spcAft>
              <a:buNone/>
            </a:pPr>
            <a:r>
              <a:rPr b="1" lang="en-GB" sz="1700">
                <a:solidFill>
                  <a:schemeClr val="dk1"/>
                </a:solidFill>
              </a:rPr>
              <a:t>🧩 چرا رمز در </a:t>
            </a:r>
            <a:r>
              <a:rPr b="1" lang="en-GB" sz="1700">
                <a:solidFill>
                  <a:srgbClr val="188038"/>
                </a:solidFill>
                <a:latin typeface="Roboto Mono"/>
                <a:ea typeface="Roboto Mono"/>
                <a:cs typeface="Roboto Mono"/>
                <a:sym typeface="Roboto Mono"/>
              </a:rPr>
              <a:t>/etc/shadow</a:t>
            </a:r>
            <a:r>
              <a:rPr b="1" lang="en-GB" sz="1700">
                <a:solidFill>
                  <a:schemeClr val="dk1"/>
                </a:solidFill>
              </a:rPr>
              <a:t> ذخیره می‌شود؟</a:t>
            </a:r>
            <a:endParaRPr b="1" sz="17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فایل </a:t>
            </a:r>
            <a:r>
              <a:rPr lang="en-GB">
                <a:solidFill>
                  <a:srgbClr val="188038"/>
                </a:solidFill>
                <a:latin typeface="Roboto Mono"/>
                <a:ea typeface="Roboto Mono"/>
                <a:cs typeface="Roboto Mono"/>
                <a:sym typeface="Roboto Mono"/>
              </a:rPr>
              <a:t>/etc/passwd</a:t>
            </a:r>
            <a:r>
              <a:rPr lang="en-GB">
                <a:solidFill>
                  <a:schemeClr val="dk1"/>
                </a:solidFill>
              </a:rPr>
              <a:t> برای همه کاربران قابل‌خواندن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فایل </a:t>
            </a:r>
            <a:r>
              <a:rPr lang="en-GB">
                <a:solidFill>
                  <a:srgbClr val="188038"/>
                </a:solidFill>
                <a:latin typeface="Roboto Mono"/>
                <a:ea typeface="Roboto Mono"/>
                <a:cs typeface="Roboto Mono"/>
                <a:sym typeface="Roboto Mono"/>
              </a:rPr>
              <a:t>/etc/shadow</a:t>
            </a:r>
            <a:r>
              <a:rPr lang="en-GB">
                <a:solidFill>
                  <a:schemeClr val="dk1"/>
                </a:solidFill>
              </a:rPr>
              <a:t> فقط توسط کاربر </a:t>
            </a:r>
            <a:r>
              <a:rPr lang="en-GB">
                <a:solidFill>
                  <a:srgbClr val="188038"/>
                </a:solidFill>
                <a:latin typeface="Roboto Mono"/>
                <a:ea typeface="Roboto Mono"/>
                <a:cs typeface="Roboto Mono"/>
                <a:sym typeface="Roboto Mono"/>
              </a:rPr>
              <a:t>root</a:t>
            </a:r>
            <a:r>
              <a:rPr lang="en-GB">
                <a:solidFill>
                  <a:schemeClr val="dk1"/>
                </a:solidFill>
              </a:rPr>
              <a:t> یا پروسس‌هایی با سطح دسترسی بالا قابل‌خواندن است.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این کار امنیت رمز عبور را </a:t>
            </a:r>
            <a:r>
              <a:rPr b="1" lang="en-GB">
                <a:solidFill>
                  <a:schemeClr val="dk1"/>
                </a:solidFill>
              </a:rPr>
              <a:t>افزایش چشمگیر</a:t>
            </a:r>
            <a:r>
              <a:rPr lang="en-GB">
                <a:solidFill>
                  <a:schemeClr val="dk1"/>
                </a:solidFill>
              </a:rPr>
              <a:t> می‌دهد.</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a:t>
            </a:r>
            <a:endParaRPr>
              <a:solidFill>
                <a:schemeClr val="dk1"/>
              </a:solidFill>
            </a:endParaRPr>
          </a:p>
          <a:p>
            <a:pPr indent="0" lvl="0" marL="0" rtl="1" algn="r">
              <a:lnSpc>
                <a:spcPct val="115000"/>
              </a:lnSpc>
              <a:spcBef>
                <a:spcPts val="1400"/>
              </a:spcBef>
              <a:spcAft>
                <a:spcPts val="0"/>
              </a:spcAft>
              <a:buNone/>
            </a:pPr>
            <a:r>
              <a:rPr b="1" lang="en-GB" sz="1300">
                <a:solidFill>
                  <a:schemeClr val="dk1"/>
                </a:solidFill>
              </a:rPr>
              <a:t>🧰 4. </a:t>
            </a:r>
            <a:r>
              <a:rPr b="1" lang="en-GB" sz="1300">
                <a:solidFill>
                  <a:srgbClr val="188038"/>
                </a:solidFill>
                <a:latin typeface="Roboto Mono"/>
                <a:ea typeface="Roboto Mono"/>
                <a:cs typeface="Roboto Mono"/>
                <a:sym typeface="Roboto Mono"/>
              </a:rPr>
              <a:t>session</a:t>
            </a:r>
            <a:r>
              <a:rPr b="1" lang="en-GB" sz="1300">
                <a:solidFill>
                  <a:schemeClr val="dk1"/>
                </a:solidFill>
              </a:rPr>
              <a:t> — Session Management</a:t>
            </a:r>
            <a:endParaRPr b="1" sz="1300">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هدف: </a:t>
            </a:r>
            <a:r>
              <a:rPr b="1" lang="en-GB">
                <a:solidFill>
                  <a:schemeClr val="dk1"/>
                </a:solidFill>
              </a:rPr>
              <a:t>تنظیم محیط سیستم هنگام ورود و خروج</a:t>
            </a:r>
            <a:endParaRPr b="1">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وقتی کاربر وارد سیستم می‌شود یا از آن خارج می‌شود، این ماژول‌ها اجرا می‌شوند.</a:t>
            </a:r>
            <a:br>
              <a:rPr lang="en-GB">
                <a:solidFill>
                  <a:schemeClr val="dk1"/>
                </a:solidFill>
              </a:rPr>
            </a:br>
            <a:endParaRPr>
              <a:solidFill>
                <a:schemeClr val="dk1"/>
              </a:solidFill>
            </a:endParaRPr>
          </a:p>
          <a:p>
            <a:pPr indent="0" lvl="0" marL="0" rtl="1" algn="r">
              <a:lnSpc>
                <a:spcPct val="115000"/>
              </a:lnSpc>
              <a:spcBef>
                <a:spcPts val="1200"/>
              </a:spcBef>
              <a:spcAft>
                <a:spcPts val="0"/>
              </a:spcAft>
              <a:buNone/>
            </a:pPr>
            <a:r>
              <a:rPr lang="en-GB">
                <a:solidFill>
                  <a:schemeClr val="dk1"/>
                </a:solidFill>
              </a:rPr>
              <a:t>🔍 چه کارهایی انجام می‌شود؟</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rPr>
              <a:t>mount کردن دایرکتوری home</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تنظیم متغیرهای محیطی (مثل umask)</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ثبت لاگ (log)</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lang="en-GB">
                <a:solidFill>
                  <a:schemeClr val="dk1"/>
                </a:solidFill>
              </a:rPr>
              <a:t>اعمال محدودیت منابع</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session required pam_limits.so</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session optional pam_motd.so</a:t>
            </a:r>
            <a:endParaRPr>
              <a:solidFill>
                <a:schemeClr val="dk1"/>
              </a:solidFill>
            </a:endParaRPr>
          </a:p>
          <a:p>
            <a:pPr indent="0" lvl="0" marL="0" rtl="0" algn="l">
              <a:lnSpc>
                <a:spcPct val="115000"/>
              </a:lnSpc>
              <a:spcBef>
                <a:spcPts val="1200"/>
              </a:spcBef>
              <a:spcAft>
                <a:spcPts val="0"/>
              </a:spcAft>
              <a:buNone/>
            </a:pPr>
            <a:r>
              <a:rPr lang="en-GB">
                <a:solidFill>
                  <a:schemeClr val="dk1"/>
                </a:solidFill>
              </a:rPr>
              <a:t>session required pam_env.so</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b621dee5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6b621dee5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GB" sz="1700">
                <a:solidFill>
                  <a:schemeClr val="dk1"/>
                </a:solidFill>
              </a:rPr>
              <a:t>PAM Control Flag (Behavior Control)</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Control Flag</a:t>
            </a:r>
            <a:r>
              <a:rPr lang="en-GB">
                <a:solidFill>
                  <a:schemeClr val="dk1"/>
                </a:solidFill>
              </a:rPr>
              <a:t> مشخص می‌کند که اگر یک ماژول PAM موفق (success) یا ناموفق (fail) بود، چه اثری روی کل نتیجه‌ی احراز هویت داشته باشد.</a:t>
            </a:r>
            <a:endParaRPr>
              <a:solidFill>
                <a:schemeClr val="dk1"/>
              </a:solidFill>
            </a:endParaRPr>
          </a:p>
          <a:p>
            <a:pPr indent="0" lvl="0" marL="0" rtl="0" algn="ctr">
              <a:lnSpc>
                <a:spcPct val="115000"/>
              </a:lnSpc>
              <a:spcBef>
                <a:spcPts val="1200"/>
              </a:spcBef>
              <a:spcAft>
                <a:spcPts val="0"/>
              </a:spcAft>
              <a:buNone/>
            </a:pPr>
            <a:r>
              <a:rPr b="1" lang="en-GB"/>
              <a:t>Flag</a:t>
            </a:r>
            <a:endParaRPr b="1"/>
          </a:p>
          <a:p>
            <a:pPr indent="0" lvl="0" marL="0" rtl="0" algn="ctr">
              <a:lnSpc>
                <a:spcPct val="115000"/>
              </a:lnSpc>
              <a:spcBef>
                <a:spcPts val="0"/>
              </a:spcBef>
              <a:spcAft>
                <a:spcPts val="0"/>
              </a:spcAft>
              <a:buNone/>
            </a:pPr>
            <a:r>
              <a:rPr b="1" lang="en-GB"/>
              <a:t>رفتار</a:t>
            </a:r>
            <a:endParaRPr b="1"/>
          </a:p>
          <a:p>
            <a:pPr indent="0" lvl="0" marL="0" rtl="1" algn="r">
              <a:spcBef>
                <a:spcPts val="0"/>
              </a:spcBef>
              <a:spcAft>
                <a:spcPts val="0"/>
              </a:spcAft>
              <a:buNone/>
            </a:pPr>
            <a:r>
              <a:rPr lang="en-GB">
                <a:solidFill>
                  <a:srgbClr val="188038"/>
                </a:solidFill>
                <a:latin typeface="Roboto Mono"/>
                <a:ea typeface="Roboto Mono"/>
                <a:cs typeface="Roboto Mono"/>
                <a:sym typeface="Roboto Mono"/>
              </a:rPr>
              <a:t>required</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ماژول باید موفق شود. اگر شکست بخورد، کل فرآیند در نهایت شکست می‌خورد، ولی ماژول‌های بعدی هم اجرا می‌شوند.</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requisite</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مثل </a:t>
            </a:r>
            <a:r>
              <a:rPr lang="en-GB">
                <a:solidFill>
                  <a:srgbClr val="188038"/>
                </a:solidFill>
                <a:latin typeface="Roboto Mono"/>
                <a:ea typeface="Roboto Mono"/>
                <a:cs typeface="Roboto Mono"/>
                <a:sym typeface="Roboto Mono"/>
              </a:rPr>
              <a:t>required</a:t>
            </a:r>
            <a:r>
              <a:rPr lang="en-GB"/>
              <a:t> ولی اگر شکست بخورد، فوراً اجرای باقی ماژول‌ها متوقف می‌شود.</a:t>
            </a:r>
            <a:endParaRPr/>
          </a:p>
          <a:p>
            <a:pPr indent="0" lvl="0" marL="0" rtl="1" algn="r">
              <a:spcBef>
                <a:spcPts val="0"/>
              </a:spcBef>
              <a:spcAft>
                <a:spcPts val="0"/>
              </a:spcAft>
              <a:buNone/>
            </a:pPr>
            <a:r>
              <a:t/>
            </a:r>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sufficient</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اگر موفق شود و هیچ ماژول </a:t>
            </a:r>
            <a:r>
              <a:rPr lang="en-GB">
                <a:solidFill>
                  <a:srgbClr val="188038"/>
                </a:solidFill>
                <a:latin typeface="Roboto Mono"/>
                <a:ea typeface="Roboto Mono"/>
                <a:cs typeface="Roboto Mono"/>
                <a:sym typeface="Roboto Mono"/>
              </a:rPr>
              <a:t>required</a:t>
            </a:r>
            <a:r>
              <a:rPr lang="en-GB"/>
              <a:t> قبل از آن شکست نخورده باشد، احراز هویت موفق می‌شود و ادامه نمی‌دهد.</a:t>
            </a:r>
            <a:endParaRPr/>
          </a:p>
          <a:p>
            <a:pPr indent="0" lvl="0" marL="0" rtl="1" algn="r">
              <a:spcBef>
                <a:spcPts val="0"/>
              </a:spcBef>
              <a:spcAft>
                <a:spcPts val="0"/>
              </a:spcAft>
              <a:buNone/>
            </a:pPr>
            <a:r>
              <a:t/>
            </a:r>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optional</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نتیجهٔ این ماژول نادیده گرفته می‌شود مگر اینکه تنها ماژول همان type باشد.</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include</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فایل دیگری را به‌صورت in-line وارد می‌کند.</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b="1" lang="en-GB">
                <a:solidFill>
                  <a:srgbClr val="188038"/>
                </a:solidFill>
                <a:latin typeface="Roboto Mono"/>
                <a:ea typeface="Roboto Mono"/>
                <a:cs typeface="Roboto Mono"/>
                <a:sym typeface="Roboto Mono"/>
              </a:rPr>
              <a:t>substack</a:t>
            </a:r>
            <a:endParaRPr b="1">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دقیقاً شبیه </a:t>
            </a:r>
            <a:r>
              <a:rPr lang="en-GB">
                <a:solidFill>
                  <a:srgbClr val="188038"/>
                </a:solidFill>
                <a:latin typeface="Roboto Mono"/>
                <a:ea typeface="Roboto Mono"/>
                <a:cs typeface="Roboto Mono"/>
                <a:sym typeface="Roboto Mono"/>
              </a:rPr>
              <a:t>include</a:t>
            </a:r>
            <a:r>
              <a:rPr lang="en-GB"/>
              <a:t> است، ولی </a:t>
            </a:r>
            <a:r>
              <a:rPr b="1" lang="en-GB"/>
              <a:t>نتایج آن در همان مرحله‌ای که substack فراخوانی شده بود تجمیع می‌شود.</a:t>
            </a:r>
            <a:endParaRPr b="1"/>
          </a:p>
          <a:p>
            <a:pPr indent="0" lvl="0" marL="0" rtl="1" algn="r">
              <a:spcBef>
                <a:spcPts val="0"/>
              </a:spcBef>
              <a:spcAft>
                <a:spcPts val="0"/>
              </a:spcAft>
              <a:buNone/>
            </a:pPr>
            <a:r>
              <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a:t>
            </a:r>
            <a:endParaRPr>
              <a:solidFill>
                <a:srgbClr val="188038"/>
              </a:solidFill>
              <a:latin typeface="Roboto Mono"/>
              <a:ea typeface="Roboto Mono"/>
              <a:cs typeface="Roboto Mono"/>
              <a:sym typeface="Roboto Mono"/>
            </a:endParaRPr>
          </a:p>
          <a:p>
            <a:pPr indent="0" lvl="0" marL="0" rtl="1" algn="r">
              <a:lnSpc>
                <a:spcPct val="115000"/>
              </a:lnSpc>
              <a:spcBef>
                <a:spcPts val="1200"/>
              </a:spcBef>
              <a:spcAft>
                <a:spcPts val="0"/>
              </a:spcAft>
              <a:buNone/>
            </a:pPr>
            <a:r>
              <a:rPr lang="en-GB">
                <a:solidFill>
                  <a:schemeClr val="dk1"/>
                </a:solidFill>
              </a:rPr>
              <a:t>substack در مقابل include</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عملکرد: </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include: فایل دیگری را وارد می‌کند</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substack: فایل دیگری را در زیرپشته اجرا می‌کند</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تجمیع نتایج</a:t>
            </a:r>
            <a:r>
              <a:rPr lang="en-GB">
                <a:solidFill>
                  <a:schemeClr val="dk1"/>
                </a:solidFill>
              </a:rPr>
              <a:t>: </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include:  نتایج مربوط به خودش را دارد</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substack: نتایج به پشته اصلی همان type منتقل می‌شود</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استفاده معمول: </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include:  </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Debian/Ubuntu (برای auth, session)</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substack:</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Red Hat (در system-auth و password-auth)</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مثال در عمل: </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include:   </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include common-auth</a:t>
            </a:r>
            <a:endParaRPr>
              <a:solidFill>
                <a:schemeClr val="dk1"/>
              </a:solidFill>
            </a:endParaRPr>
          </a:p>
          <a:p>
            <a:pPr indent="0" lvl="0" marL="0" rtl="1" algn="r">
              <a:lnSpc>
                <a:spcPct val="115000"/>
              </a:lnSpc>
              <a:spcBef>
                <a:spcPts val="1200"/>
              </a:spcBef>
              <a:spcAft>
                <a:spcPts val="0"/>
              </a:spcAft>
              <a:buNone/>
            </a:pPr>
            <a:r>
              <a:rPr lang="en-GB">
                <a:solidFill>
                  <a:schemeClr val="dk1"/>
                </a:solidFill>
              </a:rPr>
              <a:t>	substack:</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			substack password-auth</a:t>
            </a:r>
            <a:endParaRPr>
              <a:solidFill>
                <a:schemeClr val="dk1"/>
              </a:solidFill>
            </a:endParaRPr>
          </a:p>
          <a:p>
            <a:pPr indent="0" lvl="0" marL="0" rtl="1" algn="r">
              <a:lnSpc>
                <a:spcPct val="115000"/>
              </a:lnSpc>
              <a:spcBef>
                <a:spcPts val="1200"/>
              </a:spcBef>
              <a:spcAft>
                <a:spcPts val="0"/>
              </a:spcAft>
              <a:buNone/>
            </a:pPr>
            <a:r>
              <a:t/>
            </a:r>
            <a:endParaRPr>
              <a:solidFill>
                <a:schemeClr val="dk1"/>
              </a:solidFill>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6b621dee59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6b621dee5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b="1"/>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pam_unix.so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استفاده از فایل‌های </a:t>
            </a:r>
            <a:r>
              <a:rPr lang="en-GB">
                <a:solidFill>
                  <a:srgbClr val="188038"/>
                </a:solidFill>
                <a:latin typeface="Roboto Mono"/>
                <a:ea typeface="Roboto Mono"/>
                <a:cs typeface="Roboto Mono"/>
                <a:sym typeface="Roboto Mono"/>
              </a:rPr>
              <a:t>/etc/passwd</a:t>
            </a:r>
            <a:r>
              <a:rPr lang="en-GB"/>
              <a:t> و </a:t>
            </a:r>
            <a:r>
              <a:rPr lang="en-GB">
                <a:solidFill>
                  <a:srgbClr val="188038"/>
                </a:solidFill>
                <a:latin typeface="Roboto Mono"/>
                <a:ea typeface="Roboto Mono"/>
                <a:cs typeface="Roboto Mono"/>
                <a:sym typeface="Roboto Mono"/>
              </a:rPr>
              <a:t>/etc/shadow</a:t>
            </a:r>
            <a:r>
              <a:rPr lang="en-GB"/>
              <a:t> برای auth</a:t>
            </a:r>
            <a:endParaRPr/>
          </a:p>
          <a:p>
            <a:pPr indent="0" lvl="0" marL="0" rtl="1" algn="r">
              <a:spcBef>
                <a:spcPts val="0"/>
              </a:spcBef>
              <a:spcAft>
                <a:spcPts val="0"/>
              </a:spcAft>
              <a:buNone/>
            </a:pPr>
            <a:r>
              <a:t/>
            </a:r>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pam_google_authenticator.so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فعال‌سازی 2FA با Google Authenticator</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pam_ldap.so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احراز هویت از طریق LDAP</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pam_env.so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تنظیم متغیرهای محیطی</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pam_faillock.so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محدود کردن تعداد تلاش ناموفق</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pam_exec.so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اجرای یک اسکریپت خارجی</a:t>
            </a:r>
            <a:endParaRPr sz="1400"/>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6b621dee5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6b621dee5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Clr>
                <a:schemeClr val="dk1"/>
              </a:buClr>
              <a:buSzPts val="1100"/>
              <a:buFont typeface="Arial"/>
              <a:buNone/>
            </a:pPr>
            <a:r>
              <a:rPr b="1" lang="en-GB">
                <a:solidFill>
                  <a:schemeClr val="dk1"/>
                </a:solidFill>
              </a:rPr>
              <a:t>مایکل دبلیو. لوکاس (Michael W. Lucas)</a:t>
            </a:r>
            <a:r>
              <a:rPr lang="en-GB">
                <a:solidFill>
                  <a:schemeClr val="dk1"/>
                </a:solidFill>
              </a:rPr>
              <a:t> یکی از شناخته‌شده‌ترین نویسندگان حوزه لینوکس، امنیت سیستم، شبکه و یونیکس است. او بیش از ۱۵ کتاب فنی نوشته که بسیاری از آن‌ها به منابع مرجع تبدیل شده‌اند؛ از جمله کتاب‌های معروف او می‌توان به </a:t>
            </a:r>
            <a:r>
              <a:rPr i="1" lang="en-GB">
                <a:solidFill>
                  <a:schemeClr val="dk1"/>
                </a:solidFill>
              </a:rPr>
              <a:t>SSH Mastery</a:t>
            </a:r>
            <a:r>
              <a:rPr lang="en-GB">
                <a:solidFill>
                  <a:schemeClr val="dk1"/>
                </a:solidFill>
              </a:rPr>
              <a:t>, </a:t>
            </a:r>
            <a:r>
              <a:rPr i="1" lang="en-GB">
                <a:solidFill>
                  <a:schemeClr val="dk1"/>
                </a:solidFill>
              </a:rPr>
              <a:t>sudo Mastery</a:t>
            </a:r>
            <a:r>
              <a:rPr lang="en-GB">
                <a:solidFill>
                  <a:schemeClr val="dk1"/>
                </a:solidFill>
              </a:rPr>
              <a:t>, و </a:t>
            </a:r>
            <a:r>
              <a:rPr i="1" lang="en-GB">
                <a:solidFill>
                  <a:schemeClr val="dk1"/>
                </a:solidFill>
              </a:rPr>
              <a:t>Absolute FreeBSD</a:t>
            </a:r>
            <a:r>
              <a:rPr lang="en-GB">
                <a:solidFill>
                  <a:schemeClr val="dk1"/>
                </a:solidFill>
              </a:rPr>
              <a:t> اشاره کرد.</a:t>
            </a:r>
            <a:endParaRPr>
              <a:solidFill>
                <a:schemeClr val="dk1"/>
              </a:solidFill>
            </a:endParaRPr>
          </a:p>
          <a:p>
            <a:pPr indent="0" lvl="0" marL="0" rtl="1" algn="r">
              <a:spcBef>
                <a:spcPts val="0"/>
              </a:spcBef>
              <a:spcAft>
                <a:spcPts val="0"/>
              </a:spcAft>
              <a:buNone/>
            </a:pPr>
            <a:r>
              <a:rPr lang="en-GB">
                <a:solidFill>
                  <a:schemeClr val="dk1"/>
                </a:solidFill>
              </a:rPr>
              <a:t>او به‌خاطر نوشتار روان، طنز فنی، و توضیح مفاهیم پیچیده به زبان ساده شهرت دارد و مورد احترام جامعه مدیران سیستم و امنیت است.</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6b621dee5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6b621dee5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solidFill>
                  <a:srgbClr val="188038"/>
                </a:solidFill>
                <a:latin typeface="Roboto Mono"/>
                <a:ea typeface="Roboto Mono"/>
                <a:cs typeface="Roboto Mono"/>
                <a:sym typeface="Roboto Mono"/>
              </a:rPr>
              <a:t>nullok</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اجازه به رمز عبور خالی</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try_first_pass</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سعی می‌کنه از رمزی که قبلاً وارد شده استفاده کنه</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use_first_pass</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فقط از رمزی که قبلاً وارد شده استفاده می‌کنه</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shadow</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استفاده از </a:t>
            </a:r>
            <a:r>
              <a:rPr lang="en-GB">
                <a:solidFill>
                  <a:srgbClr val="188038"/>
                </a:solidFill>
                <a:latin typeface="Roboto Mono"/>
                <a:ea typeface="Roboto Mono"/>
                <a:cs typeface="Roboto Mono"/>
                <a:sym typeface="Roboto Mono"/>
              </a:rPr>
              <a:t>/etc/shadow</a:t>
            </a:r>
            <a:r>
              <a:rPr lang="en-GB"/>
              <a:t> برای رمز عبور</a:t>
            </a:r>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b621dee5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6b621dee5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solidFill>
                  <a:srgbClr val="188038"/>
                </a:solidFill>
                <a:latin typeface="Roboto Mono"/>
                <a:ea typeface="Roboto Mono"/>
                <a:cs typeface="Roboto Mono"/>
                <a:sym typeface="Roboto Mono"/>
              </a:rPr>
              <a:t>secret=/path</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محل فایل secret</a:t>
            </a:r>
            <a:endParaRPr sz="1400"/>
          </a:p>
          <a:p>
            <a:pPr indent="0" lvl="0" marL="0" rtl="1" algn="r">
              <a:spcBef>
                <a:spcPts val="0"/>
              </a:spcBef>
              <a:spcAft>
                <a:spcPts val="0"/>
              </a:spcAft>
              <a:buNone/>
            </a:pPr>
            <a:r>
              <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authtok_prompt</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پیام سفارشی برای OTP</a:t>
            </a:r>
            <a:endParaRPr sz="1400"/>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6b621dee5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6b621dee5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a:t>خط</a:t>
            </a:r>
            <a:endParaRPr b="1"/>
          </a:p>
          <a:p>
            <a:pPr indent="0" lvl="0" marL="0" rtl="0" algn="ctr">
              <a:lnSpc>
                <a:spcPct val="115000"/>
              </a:lnSpc>
              <a:spcBef>
                <a:spcPts val="0"/>
              </a:spcBef>
              <a:spcAft>
                <a:spcPts val="0"/>
              </a:spcAft>
              <a:buNone/>
            </a:pPr>
            <a:r>
              <a:rPr b="1" lang="en-GB"/>
              <a:t>توضیح</a:t>
            </a:r>
            <a:endParaRPr b="1"/>
          </a:p>
          <a:p>
            <a:pPr indent="0" lvl="0" marL="0" rtl="1" algn="r">
              <a:spcBef>
                <a:spcPts val="0"/>
              </a:spcBef>
              <a:spcAft>
                <a:spcPts val="0"/>
              </a:spcAft>
              <a:buNone/>
            </a:pPr>
            <a:r>
              <a:rPr lang="en-GB">
                <a:solidFill>
                  <a:srgbClr val="188038"/>
                </a:solidFill>
                <a:latin typeface="Roboto Mono"/>
                <a:ea typeface="Roboto Mono"/>
                <a:cs typeface="Roboto Mono"/>
                <a:sym typeface="Roboto Mono"/>
              </a:rPr>
              <a:t>auth</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تأیید رمز عبور با </a:t>
            </a:r>
            <a:r>
              <a:rPr lang="en-GB">
                <a:solidFill>
                  <a:srgbClr val="188038"/>
                </a:solidFill>
                <a:latin typeface="Roboto Mono"/>
                <a:ea typeface="Roboto Mono"/>
                <a:cs typeface="Roboto Mono"/>
                <a:sym typeface="Roboto Mono"/>
              </a:rPr>
              <a:t>pam_unix</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solidFill>
                  <a:srgbClr val="188038"/>
                </a:solidFill>
                <a:latin typeface="Roboto Mono"/>
                <a:ea typeface="Roboto Mono"/>
                <a:cs typeface="Roboto Mono"/>
                <a:sym typeface="Roboto Mono"/>
              </a:rPr>
              <a:t>account</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بررسی وضعیت حساب کاربری (مثلاً قفل بودن یا انقضا)</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password</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برای تغییر رمز عبور (در صورت نیاز)</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session</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sz="1400"/>
              <a:t>شروع نشست با بارگذاری تنظیمات استاندارد</a:t>
            </a:r>
            <a:endParaRPr sz="1400"/>
          </a:p>
          <a:p>
            <a:pPr indent="0" lvl="0" marL="0" rtl="1" algn="r">
              <a:spcBef>
                <a:spcPts val="0"/>
              </a:spcBef>
              <a:spcAft>
                <a:spcPts val="0"/>
              </a:spcAft>
              <a:buNone/>
            </a:pPr>
            <a:r>
              <a:rPr lang="en-GB">
                <a:solidFill>
                  <a:srgbClr val="188038"/>
                </a:solidFill>
                <a:latin typeface="Roboto Mono"/>
                <a:ea typeface="Roboto Mono"/>
                <a:cs typeface="Roboto Mono"/>
                <a:sym typeface="Roboto Mono"/>
              </a:rPr>
              <a:t>pam_motd.so</a:t>
            </a:r>
            <a:endParaRPr>
              <a:solidFill>
                <a:srgbClr val="188038"/>
              </a:solidFill>
              <a:latin typeface="Roboto Mono"/>
              <a:ea typeface="Roboto Mono"/>
              <a:cs typeface="Roboto Mono"/>
              <a:sym typeface="Roboto Mono"/>
            </a:endParaRPr>
          </a:p>
          <a:p>
            <a:pPr indent="0" lvl="0" marL="0" rtl="1" algn="r">
              <a:spcBef>
                <a:spcPts val="0"/>
              </a:spcBef>
              <a:spcAft>
                <a:spcPts val="0"/>
              </a:spcAft>
              <a:buNone/>
            </a:pPr>
            <a:r>
              <a:rPr lang="en-GB"/>
              <a:t>نمایش پیام روز (</a:t>
            </a:r>
            <a:r>
              <a:rPr lang="en-GB">
                <a:solidFill>
                  <a:srgbClr val="188038"/>
                </a:solidFill>
                <a:latin typeface="Roboto Mono"/>
                <a:ea typeface="Roboto Mono"/>
                <a:cs typeface="Roboto Mono"/>
                <a:sym typeface="Roboto Mono"/>
              </a:rPr>
              <a:t>/etc/motd</a:t>
            </a:r>
            <a:r>
              <a:rPr lang="en-GB"/>
              <a:t>) هنگام لاگین</a:t>
            </a:r>
            <a:endParaRPr/>
          </a:p>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b621dee5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b621dee5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solidFill>
                  <a:schemeClr val="dk1"/>
                </a:solidFill>
                <a:latin typeface="Vazirmatn"/>
                <a:ea typeface="Vazirmatn"/>
                <a:cs typeface="Vazirmatn"/>
                <a:sym typeface="Vazirmatn"/>
              </a:rPr>
              <a:t>یا </a:t>
            </a:r>
            <a:r>
              <a:rPr i="1" lang="en-GB">
                <a:solidFill>
                  <a:schemeClr val="dk1"/>
                </a:solidFill>
                <a:latin typeface="Vazirmatn"/>
                <a:ea typeface="Vazirmatn"/>
                <a:cs typeface="Vazirmatn"/>
                <a:sym typeface="Vazirmatn"/>
              </a:rPr>
              <a:t>Pluggable Authentication Module</a:t>
            </a:r>
            <a:r>
              <a:rPr lang="en-GB">
                <a:solidFill>
                  <a:schemeClr val="dk1"/>
                </a:solidFill>
                <a:latin typeface="Vazirmatn"/>
                <a:ea typeface="Vazirmatn"/>
                <a:cs typeface="Vazirmatn"/>
                <a:sym typeface="Vazirmatn"/>
              </a:rPr>
              <a:t> یک چارچوب ماژولار در سیستم‌های Unix و Linux است که فرایند احراز هویت را از برنامه‌های کاربردی جدا می‌کند. به جای اینکه هر برنامه خودش مستقیماً احراز هویت کاربران را مدیریت کند، از طریق PAM به مجموعه‌ای از ماژول‌های از پیش تعریف‌شده و قابل تغییر متصل می‌شود. این جداسازی باعث می‌شود سیاست‌های امنیتی به صورت متمرکز و بدون نیاز به تغییر کد برنامه‌ها اعمال شوند.</a:t>
            </a:r>
            <a:endParaRPr>
              <a:solidFill>
                <a:schemeClr val="dk1"/>
              </a:solidFill>
              <a:latin typeface="Vazirmatn"/>
              <a:ea typeface="Vazirmatn"/>
              <a:cs typeface="Vazirmatn"/>
              <a:sym typeface="Vazirmatn"/>
            </a:endParaRPr>
          </a:p>
          <a:p>
            <a:pPr indent="0" lvl="0" marL="0" rtl="1" algn="r">
              <a:spcBef>
                <a:spcPts val="0"/>
              </a:spcBef>
              <a:spcAft>
                <a:spcPts val="0"/>
              </a:spcAft>
              <a:buNone/>
            </a:pPr>
            <a:r>
              <a:t/>
            </a:r>
            <a:endParaRPr>
              <a:solidFill>
                <a:schemeClr val="dk1"/>
              </a:solidFill>
              <a:latin typeface="Vazirmatn"/>
              <a:ea typeface="Vazirmatn"/>
              <a:cs typeface="Vazirmatn"/>
              <a:sym typeface="Vazirmatn"/>
            </a:endParaRPr>
          </a:p>
          <a:p>
            <a:pPr indent="0" lvl="0" marL="0" rtl="1" algn="r">
              <a:spcBef>
                <a:spcPts val="0"/>
              </a:spcBef>
              <a:spcAft>
                <a:spcPts val="0"/>
              </a:spcAft>
              <a:buNone/>
            </a:pPr>
            <a:r>
              <a:t/>
            </a:r>
            <a:endParaRPr>
              <a:solidFill>
                <a:schemeClr val="dk1"/>
              </a:solidFill>
              <a:latin typeface="Vazirmatn"/>
              <a:ea typeface="Vazirmatn"/>
              <a:cs typeface="Vazirmatn"/>
              <a:sym typeface="Vazirmatn"/>
            </a:endParaRPr>
          </a:p>
          <a:p>
            <a:pPr indent="0" lvl="0" marL="0" rtl="1" algn="r">
              <a:spcBef>
                <a:spcPts val="0"/>
              </a:spcBef>
              <a:spcAft>
                <a:spcPts val="0"/>
              </a:spcAft>
              <a:buNone/>
            </a:pPr>
            <a:r>
              <a:rPr lang="en-GB">
                <a:solidFill>
                  <a:schemeClr val="dk1"/>
                </a:solidFill>
                <a:latin typeface="Vazirmatn"/>
                <a:ea typeface="Vazirmatn"/>
                <a:cs typeface="Vazirmatn"/>
                <a:sym typeface="Vazirmatn"/>
              </a:rPr>
              <a:t>ایده‌ی PAM (Pluggable Authentication Modules) از نیاز به یک راه‌حل انعطاف‌پذیر و قابل‌گسترش برای احراز هویت در سیستم‌های یونیکس‌مانند در دهه ۱۹۹۰ به‌وجود آمد. در آن زمان، هر برنامه باید به‌صورت جداگانه با روش احراز هویت خاصی پیکربندی یا حتی مجدداً کامپایل می‌شد تا از روش خاصی مانند رمز عبور، توکن سخت‌افزاری یا LDAP پشتیبانی کند. این موضوع باعث بروز پیچیدگی، ناهمگونی و خطا در مدیریت کاربران در شبکه‌های بزرگ می‌شد. برای حل این مشکل، شرکت Sun Microsystems در سال ۱۹۹۵ یک رابط مشترک و استاندارد برای احراز هویت پیشنهاد داد: PAM. این رابط به نرم‌افزارها اجازه می‌داد تا از طریق ماژول‌های قابل‌پلاگین با روش‌های مختلف احراز هویت کار کنند، بدون اینکه تغییرات مستقیم در خود برنامه‌ها لازم باشد</a:t>
            </a:r>
            <a:endParaRPr>
              <a:solidFill>
                <a:schemeClr val="dk1"/>
              </a:solidFill>
              <a:latin typeface="Vazirmatn"/>
              <a:ea typeface="Vazirmatn"/>
              <a:cs typeface="Vazirmatn"/>
              <a:sym typeface="Vazirmat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GB">
                <a:solidFill>
                  <a:schemeClr val="dk1"/>
                </a:solidFill>
                <a:latin typeface="Vazirmatn"/>
                <a:ea typeface="Vazirmatn"/>
                <a:cs typeface="Vazirmatn"/>
                <a:sym typeface="Vazirmatn"/>
              </a:rPr>
              <a:t>دهه ۱۹۸۰: دوره تنوع، بی‌نظمی و پیدایش سیستم‌های مدرن</a:t>
            </a:r>
            <a:endParaRPr>
              <a:solidFill>
                <a:schemeClr val="dk1"/>
              </a:solidFill>
              <a:latin typeface="Vazirmatn"/>
              <a:ea typeface="Vazirmatn"/>
              <a:cs typeface="Vazirmatn"/>
              <a:sym typeface="Vazirmatn"/>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latin typeface="Vazirmatn"/>
                <a:ea typeface="Vazirmatn"/>
                <a:cs typeface="Vazirmatn"/>
                <a:sym typeface="Vazirmatn"/>
              </a:rPr>
              <a:t>در دهه ۸۰ میلادی، دنیای سیستم‌عامل‌ها بسیار پراکنده و تنوع‌طلب بود. شرکت‌ها معمولاً سیستم‌عامل‌های اختصاصی خود را برای سخت‌افزارهای خاص طراحی می‌کردند. از جمله:</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UNIX کلاسیک (از AT&amp;T و بعدها BSD)</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VMS از شرکت DEC</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MVS از IBM برای مین‌فریم‌ها</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MS-DOS برای کامپیوترهای شخصی</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نسخه‌های اختصاصی یونیکس مانند Xenix از مایکروسافت یا AIX از IBM</a:t>
            </a:r>
            <a:endParaRPr>
              <a:solidFill>
                <a:schemeClr val="dk1"/>
              </a:solidFill>
              <a:latin typeface="Vazirmatn"/>
              <a:ea typeface="Vazirmatn"/>
              <a:cs typeface="Vazirmatn"/>
              <a:sym typeface="Vazirmatn"/>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latin typeface="Vazirmatn"/>
                <a:ea typeface="Vazirmatn"/>
                <a:cs typeface="Vazirmatn"/>
                <a:sym typeface="Vazirmatn"/>
              </a:rPr>
              <a:t>هر کدام از این سیستم‌ها روش خاصی برای مدیریت کاربران، رمزهای عبور و سطوح دسترسی داشتند. حتی در درون سیستم‌های یونیکس، توزیع‌های مختلف (مثل BSD و System V) رویکردهای متفاوتی به احراز هویت و کنترل دسترسی داشتند.</a:t>
            </a:r>
            <a:endParaRPr>
              <a:solidFill>
                <a:schemeClr val="dk1"/>
              </a:solidFill>
              <a:latin typeface="Vazirmatn"/>
              <a:ea typeface="Vazirmatn"/>
              <a:cs typeface="Vazirmatn"/>
              <a:sym typeface="Vazirmatn"/>
            </a:endParaRPr>
          </a:p>
          <a:p>
            <a:pPr indent="0" lvl="0" marL="0" rtl="1" algn="r">
              <a:spcBef>
                <a:spcPts val="0"/>
              </a:spcBef>
              <a:spcAft>
                <a:spcPts val="0"/>
              </a:spcAft>
              <a:buNone/>
            </a:pPr>
            <a:r>
              <a:t/>
            </a:r>
            <a:endParaRPr>
              <a:latin typeface="Vazirmatn"/>
              <a:ea typeface="Vazirmatn"/>
              <a:cs typeface="Vazirmatn"/>
              <a:sym typeface="Vazirmatn"/>
            </a:endParaRPr>
          </a:p>
          <a:p>
            <a:pPr indent="0" lvl="0" marL="0" rtl="1" algn="r">
              <a:lnSpc>
                <a:spcPct val="115000"/>
              </a:lnSpc>
              <a:spcBef>
                <a:spcPts val="1400"/>
              </a:spcBef>
              <a:spcAft>
                <a:spcPts val="0"/>
              </a:spcAft>
              <a:buClr>
                <a:schemeClr val="dk1"/>
              </a:buClr>
              <a:buSzPts val="1100"/>
              <a:buFont typeface="Arial"/>
              <a:buNone/>
            </a:pPr>
            <a:r>
              <a:rPr lang="en-GB" sz="1300">
                <a:solidFill>
                  <a:schemeClr val="dk1"/>
                </a:solidFill>
                <a:latin typeface="Vazirmatn"/>
                <a:ea typeface="Vazirmatn"/>
                <a:cs typeface="Vazirmatn"/>
                <a:sym typeface="Vazirmatn"/>
              </a:rPr>
              <a:t>🔸 مشکلات احراز هویت در آن دوره</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latin typeface="Vazirmatn"/>
                <a:ea typeface="Vazirmatn"/>
                <a:cs typeface="Vazirmatn"/>
                <a:sym typeface="Vazirmatn"/>
              </a:rPr>
              <a:t>در آن زمان، احراز هویت (authentication) به صورت بسیار ابتدایی و محدود انجام می‌شد.</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تنها روش احراز هویت معمول، بررسی رمز عبور کاربر در فایل متنی </a:t>
            </a:r>
            <a:r>
              <a:rPr lang="en-GB">
                <a:solidFill>
                  <a:srgbClr val="188038"/>
                </a:solidFill>
                <a:latin typeface="Vazirmatn"/>
                <a:ea typeface="Vazirmatn"/>
                <a:cs typeface="Vazirmatn"/>
                <a:sym typeface="Vazirmatn"/>
              </a:rPr>
              <a:t>/etc/passwd</a:t>
            </a:r>
            <a:r>
              <a:rPr lang="en-GB">
                <a:solidFill>
                  <a:schemeClr val="dk1"/>
                </a:solidFill>
                <a:latin typeface="Vazirmatn"/>
                <a:ea typeface="Vazirmatn"/>
                <a:cs typeface="Vazirmatn"/>
                <a:sym typeface="Vazirmatn"/>
              </a:rPr>
              <a:t> بود.</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Char char="●"/>
            </a:pPr>
            <a:r>
              <a:rPr lang="en-GB">
                <a:solidFill>
                  <a:schemeClr val="dk1"/>
                </a:solidFill>
                <a:latin typeface="Vazirmatn"/>
                <a:ea typeface="Vazirmatn"/>
                <a:cs typeface="Vazirmatn"/>
                <a:sym typeface="Vazirmatn"/>
              </a:rPr>
              <a:t>رمزها ابتدا به صورت plain-text و بعدها با هش‌های ساده (مانند crypt) ذخیره می‌شدند.</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Char char="●"/>
            </a:pPr>
            <a:r>
              <a:rPr lang="en-GB">
                <a:solidFill>
                  <a:schemeClr val="dk1"/>
                </a:solidFill>
                <a:latin typeface="Vazirmatn"/>
                <a:ea typeface="Vazirmatn"/>
                <a:cs typeface="Vazirmatn"/>
                <a:sym typeface="Vazirmatn"/>
              </a:rPr>
              <a:t>هیچ پشتیبانی رسمی از احراز هویت چندعاملی (MFA)، سیستم‌های توزیع‌شده (مانند LDAP)، یا روش‌های بیومتریک وجود نداشت.</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هر برنامه‌ (مثلاً </a:t>
            </a:r>
            <a:r>
              <a:rPr lang="en-GB">
                <a:solidFill>
                  <a:srgbClr val="188038"/>
                </a:solidFill>
                <a:latin typeface="Vazirmatn"/>
                <a:ea typeface="Vazirmatn"/>
                <a:cs typeface="Vazirmatn"/>
                <a:sym typeface="Vazirmatn"/>
              </a:rPr>
              <a:t>login</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ftp</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su</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telnet</a:t>
            </a:r>
            <a:r>
              <a:rPr lang="en-GB">
                <a:solidFill>
                  <a:schemeClr val="dk1"/>
                </a:solidFill>
                <a:latin typeface="Vazirmatn"/>
                <a:ea typeface="Vazirmatn"/>
                <a:cs typeface="Vazirmatn"/>
                <a:sym typeface="Vazirmatn"/>
              </a:rPr>
              <a:t>) باید مستقیماً کد مخصوص احراز هویت را پیاده‌سازی می‌کرد.</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latin typeface="Vazirmatn"/>
                <a:ea typeface="Vazirmatn"/>
                <a:cs typeface="Vazirmatn"/>
                <a:sym typeface="Vazirmatn"/>
              </a:rPr>
              <a:t>در عمل، اگر سازمانی می‌خواست روش جدیدی برای احراز هویت پیاده‌سازی کند، باید کد تمام برنامه‌های مربوطه را تغییر داده یا بازنویسی می‌کرد — کاری پرزحمت، پرخطا و گاهی غیرممکن.</a:t>
            </a:r>
            <a:endParaRPr>
              <a:solidFill>
                <a:schemeClr val="dk1"/>
              </a:solidFill>
              <a:latin typeface="Vazirmatn"/>
              <a:ea typeface="Vazirmatn"/>
              <a:cs typeface="Vazirmatn"/>
              <a:sym typeface="Vazirmatn"/>
            </a:endParaRPr>
          </a:p>
          <a:p>
            <a:pPr indent="0" lvl="0" marL="0" rtl="1" algn="r">
              <a:spcBef>
                <a:spcPts val="1200"/>
              </a:spcBef>
              <a:spcAft>
                <a:spcPts val="0"/>
              </a:spcAft>
              <a:buClr>
                <a:schemeClr val="dk1"/>
              </a:buClr>
              <a:buSzPts val="1100"/>
              <a:buFont typeface="Arial"/>
              <a:buNone/>
            </a:pPr>
            <a:r>
              <a:rPr lang="en-GB" sz="1600">
                <a:latin typeface="Vazirmatn"/>
                <a:ea typeface="Vazirmatn"/>
                <a:cs typeface="Vazirmatn"/>
                <a:sym typeface="Vazirmatn"/>
              </a:rPr>
              <a:t>🔹 حرکت به سمت استانداردسازی</a:t>
            </a:r>
            <a:endParaRPr sz="1600">
              <a:latin typeface="Vazirmatn"/>
              <a:ea typeface="Vazirmatn"/>
              <a:cs typeface="Vazirmatn"/>
              <a:sym typeface="Vazirmatn"/>
            </a:endParaRPr>
          </a:p>
          <a:p>
            <a:pPr indent="0" lvl="0" marL="0" rtl="1" algn="r">
              <a:spcBef>
                <a:spcPts val="0"/>
              </a:spcBef>
              <a:spcAft>
                <a:spcPts val="0"/>
              </a:spcAft>
              <a:buClr>
                <a:schemeClr val="dk1"/>
              </a:buClr>
              <a:buSzPts val="1100"/>
              <a:buFont typeface="Arial"/>
              <a:buNone/>
            </a:pPr>
            <a:r>
              <a:t/>
            </a:r>
            <a:endParaRPr>
              <a:latin typeface="Vazirmatn"/>
              <a:ea typeface="Vazirmatn"/>
              <a:cs typeface="Vazirmatn"/>
              <a:sym typeface="Vazirmatn"/>
            </a:endParaRPr>
          </a:p>
          <a:p>
            <a:pPr indent="0" lvl="0" marL="0" rtl="1" algn="r">
              <a:spcBef>
                <a:spcPts val="0"/>
              </a:spcBef>
              <a:spcAft>
                <a:spcPts val="0"/>
              </a:spcAft>
              <a:buClr>
                <a:schemeClr val="dk1"/>
              </a:buClr>
              <a:buSzPts val="1100"/>
              <a:buFont typeface="Arial"/>
              <a:buNone/>
            </a:pPr>
            <a:r>
              <a:rPr lang="en-GB">
                <a:latin typeface="Vazirmatn"/>
                <a:ea typeface="Vazirmatn"/>
                <a:cs typeface="Vazirmatn"/>
                <a:sym typeface="Vazirmatn"/>
              </a:rPr>
              <a:t>در اواخر دهه ۸۰ و اوایل دهه ۹۰، با رشد شبکه‌ها و ظهور مفاهیم Enterprise Computing، نیاز به استانداردسازی و متمرکزسازی کنترل دسترسی بیش از پیش احساس شد. برخی تلاش‌های اولیه شامل:</a:t>
            </a:r>
            <a:endParaRPr>
              <a:latin typeface="Vazirmatn"/>
              <a:ea typeface="Vazirmatn"/>
              <a:cs typeface="Vazirmatn"/>
              <a:sym typeface="Vazirmatn"/>
            </a:endParaRPr>
          </a:p>
          <a:p>
            <a:pPr indent="0" lvl="0" marL="457200" rtl="1" algn="r">
              <a:spcBef>
                <a:spcPts val="0"/>
              </a:spcBef>
              <a:spcAft>
                <a:spcPts val="0"/>
              </a:spcAft>
              <a:buNone/>
            </a:pPr>
            <a:r>
              <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NIS (Yellow Pages) برای توزیع اطلاعات کاربران بین سیستم‌ها</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استفاده آزمایشی از Kerberos از پروژه Athena در MIT</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و تلاش‌های Sun برای ادغام سیاست‌های امنیتی با سیستم‌عامل Solaris</a:t>
            </a:r>
            <a:endParaRPr>
              <a:latin typeface="Vazirmatn"/>
              <a:ea typeface="Vazirmatn"/>
              <a:cs typeface="Vazirmatn"/>
              <a:sym typeface="Vazirmatn"/>
            </a:endParaRPr>
          </a:p>
          <a:p>
            <a:pPr indent="0" lvl="0" marL="0" rtl="1" algn="r">
              <a:spcBef>
                <a:spcPts val="0"/>
              </a:spcBef>
              <a:spcAft>
                <a:spcPts val="0"/>
              </a:spcAft>
              <a:buClr>
                <a:schemeClr val="dk1"/>
              </a:buClr>
              <a:buSzPts val="1100"/>
              <a:buFont typeface="Arial"/>
              <a:buNone/>
            </a:pPr>
            <a:r>
              <a:t/>
            </a:r>
            <a:endParaRPr>
              <a:latin typeface="Vazirmatn"/>
              <a:ea typeface="Vazirmatn"/>
              <a:cs typeface="Vazirmatn"/>
              <a:sym typeface="Vazirmatn"/>
            </a:endParaRPr>
          </a:p>
          <a:p>
            <a:pPr indent="0" lvl="0" marL="0" rtl="1" algn="r">
              <a:spcBef>
                <a:spcPts val="0"/>
              </a:spcBef>
              <a:spcAft>
                <a:spcPts val="0"/>
              </a:spcAft>
              <a:buNone/>
            </a:pPr>
            <a:r>
              <a:rPr lang="en-GB">
                <a:latin typeface="Vazirmatn"/>
                <a:ea typeface="Vazirmatn"/>
                <a:cs typeface="Vazirmatn"/>
                <a:sym typeface="Vazirmatn"/>
              </a:rPr>
              <a:t>در این فضا، PAM در سال ۱۹۹۵ از سوی Sun Microsystems به‌عنوان راه‌حلی انعطاف‌پذیر و قابل‌گسترش معرفی شد تا همه‌ی این پیچیدگی‌ها را از بین ببرد و یک رابط استاندارد بین برنامه‌ها و ماژول‌های احراز هویت ایجاد کند</a:t>
            </a:r>
            <a:endParaRPr>
              <a:latin typeface="Vazirmatn"/>
              <a:ea typeface="Vazirmatn"/>
              <a:cs typeface="Vazirmatn"/>
              <a:sym typeface="Vazirmat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6848983b5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6848983b5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0"/>
              </a:spcBef>
              <a:spcAft>
                <a:spcPts val="0"/>
              </a:spcAft>
              <a:buNone/>
            </a:pPr>
            <a:r>
              <a:rPr lang="en-GB">
                <a:solidFill>
                  <a:schemeClr val="dk1"/>
                </a:solidFill>
                <a:latin typeface="Vazirmatn"/>
                <a:ea typeface="Vazirmatn"/>
                <a:cs typeface="Vazirmatn"/>
                <a:sym typeface="Vazirmatn"/>
              </a:rPr>
              <a:t>دهه ۱۹۸۰: دوره تنوع، بی‌نظمی و پیدایش سیستم‌های مدرن</a:t>
            </a:r>
            <a:endParaRPr>
              <a:solidFill>
                <a:schemeClr val="dk1"/>
              </a:solidFill>
              <a:latin typeface="Vazirmatn"/>
              <a:ea typeface="Vazirmatn"/>
              <a:cs typeface="Vazirmatn"/>
              <a:sym typeface="Vazirmatn"/>
            </a:endParaRPr>
          </a:p>
          <a:p>
            <a:pPr indent="0" lvl="0" marL="0" rtl="1" algn="r">
              <a:lnSpc>
                <a:spcPct val="115000"/>
              </a:lnSpc>
              <a:spcBef>
                <a:spcPts val="0"/>
              </a:spcBef>
              <a:spcAft>
                <a:spcPts val="0"/>
              </a:spcAft>
              <a:buNone/>
            </a:pPr>
            <a:r>
              <a:rPr lang="en-GB">
                <a:solidFill>
                  <a:schemeClr val="dk1"/>
                </a:solidFill>
                <a:latin typeface="Vazirmatn"/>
                <a:ea typeface="Vazirmatn"/>
                <a:cs typeface="Vazirmatn"/>
                <a:sym typeface="Vazirmatn"/>
              </a:rPr>
              <a:t>در دهه ۸۰ میلادی، دنیای سیستم‌عامل‌ها بسیار پراکنده و تنوع‌طلب بود. شرکت‌ها معمولاً سیستم‌عامل‌های اختصاصی خود را برای سخت‌افزارهای خاص طراحی می‌کردند. از جمله:</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UNIX کلاسیک (از AT&amp;T و بعدها BSD)</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VMS از شرکت DEC</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MVS از IBM برای مین‌فریم‌ها</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MS-DOS برای کامپیوترهای شخصی</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نسخه‌های اختصاصی یونیکس مانند Xenix از مایکروسافت یا AIX از IBM</a:t>
            </a:r>
            <a:endParaRPr>
              <a:solidFill>
                <a:schemeClr val="dk1"/>
              </a:solidFill>
              <a:latin typeface="Vazirmatn"/>
              <a:ea typeface="Vazirmatn"/>
              <a:cs typeface="Vazirmatn"/>
              <a:sym typeface="Vazirmatn"/>
            </a:endParaRPr>
          </a:p>
          <a:p>
            <a:pPr indent="0" lvl="0" marL="0" rtl="1" algn="r">
              <a:lnSpc>
                <a:spcPct val="115000"/>
              </a:lnSpc>
              <a:spcBef>
                <a:spcPts val="0"/>
              </a:spcBef>
              <a:spcAft>
                <a:spcPts val="0"/>
              </a:spcAft>
              <a:buNone/>
            </a:pPr>
            <a:r>
              <a:rPr lang="en-GB">
                <a:solidFill>
                  <a:schemeClr val="dk1"/>
                </a:solidFill>
                <a:latin typeface="Vazirmatn"/>
                <a:ea typeface="Vazirmatn"/>
                <a:cs typeface="Vazirmatn"/>
                <a:sym typeface="Vazirmatn"/>
              </a:rPr>
              <a:t>هر کدام از این سیستم‌ها روش خاصی برای مدیریت کاربران، رمزهای عبور و سطوح دسترسی داشتند. حتی در درون سیستم‌های یونیکس، توزیع‌های مختلف (مثل BSD و System V) رویکردهای متفاوتی به احراز هویت و کنترل دسترسی داشتند.</a:t>
            </a:r>
            <a:endParaRPr>
              <a:solidFill>
                <a:schemeClr val="dk1"/>
              </a:solidFill>
              <a:latin typeface="Vazirmatn"/>
              <a:ea typeface="Vazirmatn"/>
              <a:cs typeface="Vazirmatn"/>
              <a:sym typeface="Vazirmatn"/>
            </a:endParaRPr>
          </a:p>
          <a:p>
            <a:pPr indent="0" lvl="0" marL="0" rtl="1" algn="r">
              <a:spcBef>
                <a:spcPts val="0"/>
              </a:spcBef>
              <a:spcAft>
                <a:spcPts val="0"/>
              </a:spcAft>
              <a:buNone/>
            </a:pPr>
            <a:r>
              <a:t/>
            </a:r>
            <a:endParaRPr>
              <a:latin typeface="Vazirmatn"/>
              <a:ea typeface="Vazirmatn"/>
              <a:cs typeface="Vazirmatn"/>
              <a:sym typeface="Vazirmatn"/>
            </a:endParaRPr>
          </a:p>
          <a:p>
            <a:pPr indent="0" lvl="0" marL="0" rtl="1" algn="r">
              <a:lnSpc>
                <a:spcPct val="115000"/>
              </a:lnSpc>
              <a:spcBef>
                <a:spcPts val="1400"/>
              </a:spcBef>
              <a:spcAft>
                <a:spcPts val="0"/>
              </a:spcAft>
              <a:buNone/>
            </a:pPr>
            <a:r>
              <a:rPr lang="en-GB" sz="1300">
                <a:solidFill>
                  <a:schemeClr val="dk1"/>
                </a:solidFill>
                <a:latin typeface="Vazirmatn"/>
                <a:ea typeface="Vazirmatn"/>
                <a:cs typeface="Vazirmatn"/>
                <a:sym typeface="Vazirmatn"/>
              </a:rPr>
              <a:t>🔸 مشکلات احراز هویت در آن دوره</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در آن زمان، احراز هویت (authentication) به صورت بسیار ابتدایی و محدود انجام می‌شد.</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Char char="●"/>
            </a:pPr>
            <a:r>
              <a:rPr lang="en-GB">
                <a:solidFill>
                  <a:schemeClr val="dk1"/>
                </a:solidFill>
                <a:latin typeface="Vazirmatn"/>
                <a:ea typeface="Vazirmatn"/>
                <a:cs typeface="Vazirmatn"/>
                <a:sym typeface="Vazirmatn"/>
              </a:rPr>
              <a:t>تنها روش احراز هویت معمول، بررسی رمز عبور کاربر در فایل متنی </a:t>
            </a:r>
            <a:r>
              <a:rPr lang="en-GB">
                <a:solidFill>
                  <a:srgbClr val="188038"/>
                </a:solidFill>
                <a:latin typeface="Vazirmatn"/>
                <a:ea typeface="Vazirmatn"/>
                <a:cs typeface="Vazirmatn"/>
                <a:sym typeface="Vazirmatn"/>
              </a:rPr>
              <a:t>/etc/passwd</a:t>
            </a:r>
            <a:r>
              <a:rPr lang="en-GB">
                <a:solidFill>
                  <a:schemeClr val="dk1"/>
                </a:solidFill>
                <a:latin typeface="Vazirmatn"/>
                <a:ea typeface="Vazirmatn"/>
                <a:cs typeface="Vazirmatn"/>
                <a:sym typeface="Vazirmatn"/>
              </a:rPr>
              <a:t> بود.</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Char char="●"/>
            </a:pPr>
            <a:r>
              <a:rPr lang="en-GB">
                <a:solidFill>
                  <a:schemeClr val="dk1"/>
                </a:solidFill>
                <a:latin typeface="Vazirmatn"/>
                <a:ea typeface="Vazirmatn"/>
                <a:cs typeface="Vazirmatn"/>
                <a:sym typeface="Vazirmatn"/>
              </a:rPr>
              <a:t>رمزها ابتدا به صورت plain-text و بعدها با هش‌های ساده (مانند crypt) ذخیره می‌شدند.</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Char char="●"/>
            </a:pPr>
            <a:r>
              <a:rPr lang="en-GB">
                <a:solidFill>
                  <a:schemeClr val="dk1"/>
                </a:solidFill>
                <a:latin typeface="Vazirmatn"/>
                <a:ea typeface="Vazirmatn"/>
                <a:cs typeface="Vazirmatn"/>
                <a:sym typeface="Vazirmatn"/>
              </a:rPr>
              <a:t>هیچ پشتیبانی رسمی از احراز هویت چندعاملی (MFA)، سیستم‌های توزیع‌شده (مانند LDAP)، یا روش‌های بیومتریک وجود نداشت.</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Char char="●"/>
            </a:pPr>
            <a:r>
              <a:rPr lang="en-GB">
                <a:solidFill>
                  <a:schemeClr val="dk1"/>
                </a:solidFill>
                <a:latin typeface="Vazirmatn"/>
                <a:ea typeface="Vazirmatn"/>
                <a:cs typeface="Vazirmatn"/>
                <a:sym typeface="Vazirmatn"/>
              </a:rPr>
              <a:t>هر برنامه‌ (مثلاً </a:t>
            </a:r>
            <a:r>
              <a:rPr lang="en-GB">
                <a:solidFill>
                  <a:srgbClr val="188038"/>
                </a:solidFill>
                <a:latin typeface="Vazirmatn"/>
                <a:ea typeface="Vazirmatn"/>
                <a:cs typeface="Vazirmatn"/>
                <a:sym typeface="Vazirmatn"/>
              </a:rPr>
              <a:t>login</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ftp</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su</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telnet</a:t>
            </a:r>
            <a:r>
              <a:rPr lang="en-GB">
                <a:solidFill>
                  <a:schemeClr val="dk1"/>
                </a:solidFill>
                <a:latin typeface="Vazirmatn"/>
                <a:ea typeface="Vazirmatn"/>
                <a:cs typeface="Vazirmatn"/>
                <a:sym typeface="Vazirmatn"/>
              </a:rPr>
              <a:t>) باید مستقیماً کد مخصوص احراز هویت را پیاده‌سازی می‌کرد.</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در عمل، اگر سازمانی می‌خواست روش جدیدی برای احراز هویت پیاده‌سازی کند، باید کد تمام برنامه‌های مربوطه را تغییر داده یا بازنویسی می‌کرد — کاری پرزحمت، پرخطا و گاهی غیرممکن.</a:t>
            </a:r>
            <a:endParaRPr>
              <a:solidFill>
                <a:schemeClr val="dk1"/>
              </a:solidFill>
              <a:latin typeface="Vazirmatn"/>
              <a:ea typeface="Vazirmatn"/>
              <a:cs typeface="Vazirmatn"/>
              <a:sym typeface="Vazirmatn"/>
            </a:endParaRPr>
          </a:p>
          <a:p>
            <a:pPr indent="0" lvl="0" marL="0" rtl="1" algn="r">
              <a:spcBef>
                <a:spcPts val="1200"/>
              </a:spcBef>
              <a:spcAft>
                <a:spcPts val="0"/>
              </a:spcAft>
              <a:buNone/>
            </a:pPr>
            <a:r>
              <a:rPr lang="en-GB" sz="1600">
                <a:latin typeface="Vazirmatn"/>
                <a:ea typeface="Vazirmatn"/>
                <a:cs typeface="Vazirmatn"/>
                <a:sym typeface="Vazirmatn"/>
              </a:rPr>
              <a:t>🔹 حرکت به سمت استانداردسازی</a:t>
            </a:r>
            <a:endParaRPr sz="1600">
              <a:latin typeface="Vazirmatn"/>
              <a:ea typeface="Vazirmatn"/>
              <a:cs typeface="Vazirmatn"/>
              <a:sym typeface="Vazirmatn"/>
            </a:endParaRPr>
          </a:p>
          <a:p>
            <a:pPr indent="0" lvl="0" marL="0" rtl="1" algn="r">
              <a:spcBef>
                <a:spcPts val="0"/>
              </a:spcBef>
              <a:spcAft>
                <a:spcPts val="0"/>
              </a:spcAft>
              <a:buNone/>
            </a:pPr>
            <a:r>
              <a:t/>
            </a:r>
            <a:endParaRPr>
              <a:latin typeface="Vazirmatn"/>
              <a:ea typeface="Vazirmatn"/>
              <a:cs typeface="Vazirmatn"/>
              <a:sym typeface="Vazirmatn"/>
            </a:endParaRPr>
          </a:p>
          <a:p>
            <a:pPr indent="0" lvl="0" marL="0" rtl="1" algn="r">
              <a:spcBef>
                <a:spcPts val="0"/>
              </a:spcBef>
              <a:spcAft>
                <a:spcPts val="0"/>
              </a:spcAft>
              <a:buNone/>
            </a:pPr>
            <a:r>
              <a:rPr lang="en-GB">
                <a:latin typeface="Vazirmatn"/>
                <a:ea typeface="Vazirmatn"/>
                <a:cs typeface="Vazirmatn"/>
                <a:sym typeface="Vazirmatn"/>
              </a:rPr>
              <a:t>در اواخر دهه ۸۰ و اوایل دهه ۹۰، با رشد شبکه‌ها و ظهور مفاهیم Enterprise Computing، نیاز به استانداردسازی و متمرکزسازی کنترل دسترسی بیش از پیش احساس شد. برخی تلاش‌های اولیه شامل:</a:t>
            </a:r>
            <a:endParaRPr>
              <a:latin typeface="Vazirmatn"/>
              <a:ea typeface="Vazirmatn"/>
              <a:cs typeface="Vazirmatn"/>
              <a:sym typeface="Vazirmatn"/>
            </a:endParaRPr>
          </a:p>
          <a:p>
            <a:pPr indent="0" lvl="0" marL="457200" rtl="1" algn="r">
              <a:spcBef>
                <a:spcPts val="0"/>
              </a:spcBef>
              <a:spcAft>
                <a:spcPts val="0"/>
              </a:spcAft>
              <a:buNone/>
            </a:pPr>
            <a:r>
              <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NIS (Yellow Pages) برای توزیع اطلاعات کاربران بین سیستم‌ها</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استفاده آزمایشی از Kerberos از پروژه Athena در MIT</a:t>
            </a:r>
            <a:endParaRPr>
              <a:latin typeface="Vazirmatn"/>
              <a:ea typeface="Vazirmatn"/>
              <a:cs typeface="Vazirmatn"/>
              <a:sym typeface="Vazirmatn"/>
            </a:endParaRPr>
          </a:p>
          <a:p>
            <a:pPr indent="-317500" lvl="0" marL="457200" rtl="1" algn="r">
              <a:spcBef>
                <a:spcPts val="0"/>
              </a:spcBef>
              <a:spcAft>
                <a:spcPts val="0"/>
              </a:spcAft>
              <a:buSzPts val="1400"/>
              <a:buFont typeface="Vazirmatn"/>
              <a:buChar char="●"/>
            </a:pPr>
            <a:r>
              <a:rPr lang="en-GB">
                <a:latin typeface="Vazirmatn"/>
                <a:ea typeface="Vazirmatn"/>
                <a:cs typeface="Vazirmatn"/>
                <a:sym typeface="Vazirmatn"/>
              </a:rPr>
              <a:t>    و تلاش‌های Sun برای ادغام سیاست‌های امنیتی با سیستم‌عامل Solaris</a:t>
            </a:r>
            <a:endParaRPr>
              <a:latin typeface="Vazirmatn"/>
              <a:ea typeface="Vazirmatn"/>
              <a:cs typeface="Vazirmatn"/>
              <a:sym typeface="Vazirmatn"/>
            </a:endParaRPr>
          </a:p>
          <a:p>
            <a:pPr indent="0" lvl="0" marL="0" rtl="1" algn="r">
              <a:spcBef>
                <a:spcPts val="0"/>
              </a:spcBef>
              <a:spcAft>
                <a:spcPts val="0"/>
              </a:spcAft>
              <a:buNone/>
            </a:pPr>
            <a:r>
              <a:t/>
            </a:r>
            <a:endParaRPr>
              <a:latin typeface="Vazirmatn"/>
              <a:ea typeface="Vazirmatn"/>
              <a:cs typeface="Vazirmatn"/>
              <a:sym typeface="Vazirmatn"/>
            </a:endParaRPr>
          </a:p>
          <a:p>
            <a:pPr indent="0" lvl="0" marL="0" rtl="1" algn="r">
              <a:spcBef>
                <a:spcPts val="0"/>
              </a:spcBef>
              <a:spcAft>
                <a:spcPts val="0"/>
              </a:spcAft>
              <a:buNone/>
            </a:pPr>
            <a:r>
              <a:rPr lang="en-GB">
                <a:latin typeface="Vazirmatn"/>
                <a:ea typeface="Vazirmatn"/>
                <a:cs typeface="Vazirmatn"/>
                <a:sym typeface="Vazirmatn"/>
              </a:rPr>
              <a:t>در این فضا، PAM در سال ۱۹۹۵ از سوی Sun Microsystems به‌عنوان راه‌حلی انعطاف‌پذیر و قابل‌گسترش معرفی شد تا همه‌ی این پیچیدگی‌ها را از بین ببرد و یک رابط استاندارد بین برنامه‌ها و ماژول‌های احراز هویت ایجاد کند</a:t>
            </a:r>
            <a:endParaRPr>
              <a:latin typeface="Vazirmatn"/>
              <a:ea typeface="Vazirmatn"/>
              <a:cs typeface="Vazirmatn"/>
              <a:sym typeface="Vazirmat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400"/>
              </a:spcBef>
              <a:spcAft>
                <a:spcPts val="0"/>
              </a:spcAft>
              <a:buClr>
                <a:schemeClr val="dk1"/>
              </a:buClr>
              <a:buSzPts val="1100"/>
              <a:buFont typeface="Arial"/>
              <a:buNone/>
            </a:pPr>
            <a:r>
              <a:rPr b="1" lang="en-GB" sz="1300">
                <a:solidFill>
                  <a:schemeClr val="dk1"/>
                </a:solidFill>
              </a:rPr>
              <a:t>تفاوت PAM و AAA چیست؟</a:t>
            </a:r>
            <a:endParaRPr b="1" sz="1300">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PAM فقط یک </a:t>
            </a:r>
            <a:r>
              <a:rPr b="1" lang="en-GB">
                <a:solidFill>
                  <a:schemeClr val="dk1"/>
                </a:solidFill>
              </a:rPr>
              <a:t>پیاده‌سازی فنی برای کنترل احراز هویت (Authentication)</a:t>
            </a:r>
            <a:r>
              <a:rPr lang="en-GB">
                <a:solidFill>
                  <a:schemeClr val="dk1"/>
                </a:solidFill>
              </a:rPr>
              <a:t> است، برخی ماژول‌های آن می‌توانند نقش‌هایی مشابه Authorization و Accounting نیز بازی کنند.</a:t>
            </a:r>
            <a:endParaRPr>
              <a:solidFill>
                <a:schemeClr val="dk1"/>
              </a:solidFill>
            </a:endParaRPr>
          </a:p>
          <a:p>
            <a:pPr indent="0" lvl="0" marL="0" rtl="1" algn="r">
              <a:lnSpc>
                <a:spcPct val="115000"/>
              </a:lnSpc>
              <a:spcBef>
                <a:spcPts val="1200"/>
              </a:spcBef>
              <a:spcAft>
                <a:spcPts val="0"/>
              </a:spcAft>
              <a:buClr>
                <a:schemeClr val="dk1"/>
              </a:buClr>
              <a:buSzPts val="1100"/>
              <a:buFont typeface="Arial"/>
              <a:buNone/>
            </a:pPr>
            <a:r>
              <a:rPr lang="en-GB">
                <a:solidFill>
                  <a:schemeClr val="dk1"/>
                </a:solidFill>
              </a:rPr>
              <a:t>در مقابل، </a:t>
            </a:r>
            <a:r>
              <a:rPr b="1" lang="en-GB">
                <a:solidFill>
                  <a:schemeClr val="dk1"/>
                </a:solidFill>
              </a:rPr>
              <a:t>AAA (Authentication, Authorization, Accounting)</a:t>
            </a:r>
            <a:r>
              <a:rPr lang="en-GB">
                <a:solidFill>
                  <a:schemeClr val="dk1"/>
                </a:solidFill>
              </a:rPr>
              <a:t> یک </a:t>
            </a:r>
            <a:r>
              <a:rPr b="1" lang="en-GB">
                <a:solidFill>
                  <a:schemeClr val="dk1"/>
                </a:solidFill>
              </a:rPr>
              <a:t>مدل مفهومی</a:t>
            </a:r>
            <a:r>
              <a:rPr lang="en-GB">
                <a:solidFill>
                  <a:schemeClr val="dk1"/>
                </a:solidFill>
              </a:rPr>
              <a:t> است که سه ستون امنیت شبکه و سیستم را تعریف می‌کند:</a:t>
            </a:r>
            <a:endParaRPr>
              <a:solidFill>
                <a:schemeClr val="dk1"/>
              </a:solidFill>
            </a:endParaRPr>
          </a:p>
          <a:p>
            <a:pPr indent="-298450" lvl="0" marL="457200" rtl="1" algn="r">
              <a:lnSpc>
                <a:spcPct val="115000"/>
              </a:lnSpc>
              <a:spcBef>
                <a:spcPts val="1200"/>
              </a:spcBef>
              <a:spcAft>
                <a:spcPts val="0"/>
              </a:spcAft>
              <a:buClr>
                <a:schemeClr val="dk1"/>
              </a:buClr>
              <a:buSzPts val="1100"/>
              <a:buChar char="●"/>
            </a:pPr>
            <a:r>
              <a:rPr b="1" lang="en-GB">
                <a:solidFill>
                  <a:schemeClr val="dk1"/>
                </a:solidFill>
              </a:rPr>
              <a:t>Authentication</a:t>
            </a:r>
            <a:r>
              <a:rPr lang="en-GB">
                <a:solidFill>
                  <a:schemeClr val="dk1"/>
                </a:solidFill>
              </a:rPr>
              <a:t>: چه کسی هستی؟ (تأیید هویت)</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b="1" lang="en-GB">
                <a:solidFill>
                  <a:schemeClr val="dk1"/>
                </a:solidFill>
              </a:rPr>
              <a:t>Authorization</a:t>
            </a:r>
            <a:r>
              <a:rPr lang="en-GB">
                <a:solidFill>
                  <a:schemeClr val="dk1"/>
                </a:solidFill>
              </a:rPr>
              <a:t>: چه حقی داری؟ (تعیین سطح دسترسی)</a:t>
            </a:r>
            <a:endParaRPr>
              <a:solidFill>
                <a:schemeClr val="dk1"/>
              </a:solidFill>
            </a:endParaRPr>
          </a:p>
          <a:p>
            <a:pPr indent="-298450" lvl="0" marL="457200" rtl="1" algn="r">
              <a:lnSpc>
                <a:spcPct val="115000"/>
              </a:lnSpc>
              <a:spcBef>
                <a:spcPts val="0"/>
              </a:spcBef>
              <a:spcAft>
                <a:spcPts val="0"/>
              </a:spcAft>
              <a:buClr>
                <a:schemeClr val="dk1"/>
              </a:buClr>
              <a:buSzPts val="1100"/>
              <a:buChar char="●"/>
            </a:pPr>
            <a:r>
              <a:rPr b="1" lang="en-GB">
                <a:solidFill>
                  <a:schemeClr val="dk1"/>
                </a:solidFill>
              </a:rPr>
              <a:t>Accounting</a:t>
            </a:r>
            <a:r>
              <a:rPr lang="en-GB">
                <a:solidFill>
                  <a:schemeClr val="dk1"/>
                </a:solidFill>
              </a:rPr>
              <a:t>: چه کار کرده‌ای؟ (ثبت فعالیت‌ها)</a:t>
            </a:r>
            <a:endParaRPr>
              <a:solidFill>
                <a:schemeClr val="dk1"/>
              </a:solidFill>
            </a:endParaRPr>
          </a:p>
          <a:p>
            <a:pPr indent="0" lvl="0" marL="0" rtl="1" algn="r">
              <a:lnSpc>
                <a:spcPct val="115000"/>
              </a:lnSpc>
              <a:spcBef>
                <a:spcPts val="1200"/>
              </a:spcBef>
              <a:spcAft>
                <a:spcPts val="1200"/>
              </a:spcAft>
              <a:buNone/>
            </a:pPr>
            <a:r>
              <a:rPr lang="en-GB">
                <a:solidFill>
                  <a:schemeClr val="dk1"/>
                </a:solidFill>
              </a:rPr>
              <a:t>بنابراین، </a:t>
            </a:r>
            <a:r>
              <a:rPr b="1" lang="en-GB">
                <a:solidFill>
                  <a:schemeClr val="dk1"/>
                </a:solidFill>
              </a:rPr>
              <a:t>PAM می‌تواند یک سیستم AAA باشد</a:t>
            </a:r>
            <a:r>
              <a:rPr lang="en-GB">
                <a:solidFill>
                  <a:schemeClr val="dk1"/>
                </a:solidFill>
              </a:rPr>
              <a:t>. برای مثال، PAM می‌تواند احراز هویت را انجام دهد و از طریق ماژول‌هایی مانند </a:t>
            </a:r>
            <a:r>
              <a:rPr lang="en-GB">
                <a:solidFill>
                  <a:srgbClr val="188038"/>
                </a:solidFill>
                <a:latin typeface="Roboto Mono"/>
                <a:ea typeface="Roboto Mono"/>
                <a:cs typeface="Roboto Mono"/>
                <a:sym typeface="Roboto Mono"/>
              </a:rPr>
              <a:t>pam_access</a:t>
            </a:r>
            <a:r>
              <a:rPr lang="en-GB">
                <a:solidFill>
                  <a:schemeClr val="dk1"/>
                </a:solidFill>
              </a:rPr>
              <a:t> یا </a:t>
            </a:r>
            <a:r>
              <a:rPr lang="en-GB">
                <a:solidFill>
                  <a:srgbClr val="188038"/>
                </a:solidFill>
                <a:latin typeface="Roboto Mono"/>
                <a:ea typeface="Roboto Mono"/>
                <a:cs typeface="Roboto Mono"/>
                <a:sym typeface="Roboto Mono"/>
              </a:rPr>
              <a:t>pam_limits</a:t>
            </a:r>
            <a:r>
              <a:rPr lang="en-GB">
                <a:solidFill>
                  <a:schemeClr val="dk1"/>
                </a:solidFill>
              </a:rPr>
              <a:t> بخشی از مجوزدهی را پیاده‌سازی کند. کامل نه ولی تا حدی بله</a:t>
            </a:r>
            <a:br>
              <a:rPr lang="en-GB">
                <a:solidFill>
                  <a:schemeClr val="dk1"/>
                </a:solidFill>
              </a:rPr>
            </a:br>
            <a:br>
              <a:rPr lang="en-GB">
                <a:solidFill>
                  <a:schemeClr val="dk1"/>
                </a:solidFill>
              </a:rPr>
            </a:br>
            <a:r>
              <a:rPr lang="en-GB">
                <a:solidFill>
                  <a:schemeClr val="dk1"/>
                </a:solidFill>
              </a:rPr>
              <a:t>Authentication : بله - این وظیفه اصلی PAM است. با استفاده از ماژول‌هایی مثل </a:t>
            </a:r>
            <a:r>
              <a:rPr lang="en-GB">
                <a:solidFill>
                  <a:srgbClr val="188038"/>
                </a:solidFill>
                <a:latin typeface="Roboto Mono"/>
                <a:ea typeface="Roboto Mono"/>
                <a:cs typeface="Roboto Mono"/>
                <a:sym typeface="Roboto Mono"/>
              </a:rPr>
              <a:t>pam_unix</a:t>
            </a:r>
            <a:r>
              <a:rPr lang="en-GB">
                <a:solidFill>
                  <a:schemeClr val="dk1"/>
                </a:solidFill>
              </a:rPr>
              <a:t>, </a:t>
            </a:r>
            <a:r>
              <a:rPr lang="en-GB">
                <a:solidFill>
                  <a:srgbClr val="188038"/>
                </a:solidFill>
                <a:latin typeface="Roboto Mono"/>
                <a:ea typeface="Roboto Mono"/>
                <a:cs typeface="Roboto Mono"/>
                <a:sym typeface="Roboto Mono"/>
              </a:rPr>
              <a:t>pam_ldap</a:t>
            </a:r>
            <a:r>
              <a:rPr lang="en-GB">
                <a:solidFill>
                  <a:schemeClr val="dk1"/>
                </a:solidFill>
              </a:rPr>
              <a:t>, </a:t>
            </a:r>
            <a:r>
              <a:rPr lang="en-GB">
                <a:solidFill>
                  <a:srgbClr val="188038"/>
                </a:solidFill>
                <a:latin typeface="Roboto Mono"/>
                <a:ea typeface="Roboto Mono"/>
                <a:cs typeface="Roboto Mono"/>
                <a:sym typeface="Roboto Mono"/>
              </a:rPr>
              <a:t>pam_google_authenticator</a:t>
            </a:r>
            <a:r>
              <a:rPr lang="en-GB">
                <a:solidFill>
                  <a:schemeClr val="dk1"/>
                </a:solidFill>
              </a:rPr>
              <a:t> می‌تواند هویت کاربران را تأیید کند.</a:t>
            </a:r>
            <a:br>
              <a:rPr lang="en-GB">
                <a:solidFill>
                  <a:schemeClr val="dk1"/>
                </a:solidFill>
              </a:rPr>
            </a:br>
            <a:r>
              <a:rPr lang="en-GB">
                <a:solidFill>
                  <a:schemeClr val="dk1"/>
                </a:solidFill>
              </a:rPr>
              <a:t>Authorization : به طور محدود بله - برخی ماژول‌ها مثل </a:t>
            </a:r>
            <a:r>
              <a:rPr lang="en-GB">
                <a:solidFill>
                  <a:srgbClr val="188038"/>
                </a:solidFill>
                <a:latin typeface="Roboto Mono"/>
                <a:ea typeface="Roboto Mono"/>
                <a:cs typeface="Roboto Mono"/>
                <a:sym typeface="Roboto Mono"/>
              </a:rPr>
              <a:t>pam_access</a:t>
            </a:r>
            <a:r>
              <a:rPr lang="en-GB">
                <a:solidFill>
                  <a:schemeClr val="dk1"/>
                </a:solidFill>
              </a:rPr>
              <a:t>, </a:t>
            </a:r>
            <a:r>
              <a:rPr lang="en-GB">
                <a:solidFill>
                  <a:srgbClr val="188038"/>
                </a:solidFill>
                <a:latin typeface="Roboto Mono"/>
                <a:ea typeface="Roboto Mono"/>
                <a:cs typeface="Roboto Mono"/>
                <a:sym typeface="Roboto Mono"/>
              </a:rPr>
              <a:t>pam_limits</a:t>
            </a:r>
            <a:r>
              <a:rPr lang="en-GB">
                <a:solidFill>
                  <a:schemeClr val="dk1"/>
                </a:solidFill>
              </a:rPr>
              <a:t> می‌توانند مجوزها را بررسی یا محدود کنند، اما کنترل دسترسی پیشرفته (مثلاً نقش‌ها یا سیاست‌های پیچیده) معمولاً خارج از توان PAM است و نیاز به ابزارهای جدا دارد.</a:t>
            </a:r>
            <a:br>
              <a:rPr lang="en-GB">
                <a:solidFill>
                  <a:schemeClr val="dk1"/>
                </a:solidFill>
              </a:rPr>
            </a:br>
            <a:r>
              <a:rPr lang="en-GB">
                <a:solidFill>
                  <a:schemeClr val="dk1"/>
                </a:solidFill>
              </a:rPr>
              <a:t>Accounting: ماژول‌هایی مثل </a:t>
            </a:r>
            <a:r>
              <a:rPr lang="en-GB">
                <a:solidFill>
                  <a:srgbClr val="188038"/>
                </a:solidFill>
                <a:latin typeface="Roboto Mono"/>
                <a:ea typeface="Roboto Mono"/>
                <a:cs typeface="Roboto Mono"/>
                <a:sym typeface="Roboto Mono"/>
              </a:rPr>
              <a:t>pam_lastlog</a:t>
            </a:r>
            <a:r>
              <a:rPr lang="en-GB">
                <a:solidFill>
                  <a:schemeClr val="dk1"/>
                </a:solidFill>
              </a:rPr>
              <a:t> یا </a:t>
            </a:r>
            <a:r>
              <a:rPr lang="en-GB">
                <a:solidFill>
                  <a:srgbClr val="188038"/>
                </a:solidFill>
                <a:latin typeface="Roboto Mono"/>
                <a:ea typeface="Roboto Mono"/>
                <a:cs typeface="Roboto Mono"/>
                <a:sym typeface="Roboto Mono"/>
              </a:rPr>
              <a:t>pam_exec</a:t>
            </a:r>
            <a:r>
              <a:rPr lang="en-GB">
                <a:solidFill>
                  <a:schemeClr val="dk1"/>
                </a:solidFill>
              </a:rPr>
              <a:t> می‌توانند وقایع را ثبت کنند، اما PAM به‌تنهایی لاگ‌برداری جامع یا audit کامل ندارد. برای Accounting واقعی معمولاً باید از ابزارهایی مثل </a:t>
            </a:r>
            <a:r>
              <a:rPr lang="en-GB">
                <a:solidFill>
                  <a:srgbClr val="188038"/>
                </a:solidFill>
                <a:latin typeface="Roboto Mono"/>
                <a:ea typeface="Roboto Mono"/>
                <a:cs typeface="Roboto Mono"/>
                <a:sym typeface="Roboto Mono"/>
              </a:rPr>
              <a:t>auditd</a:t>
            </a:r>
            <a:r>
              <a:rPr lang="en-GB">
                <a:solidFill>
                  <a:schemeClr val="dk1"/>
                </a:solidFill>
              </a:rPr>
              <a:t>, </a:t>
            </a:r>
            <a:r>
              <a:rPr lang="en-GB">
                <a:solidFill>
                  <a:srgbClr val="188038"/>
                </a:solidFill>
                <a:latin typeface="Roboto Mono"/>
                <a:ea typeface="Roboto Mono"/>
                <a:cs typeface="Roboto Mono"/>
                <a:sym typeface="Roboto Mono"/>
              </a:rPr>
              <a:t>rsyslog</a:t>
            </a:r>
            <a:r>
              <a:rPr lang="en-GB">
                <a:solidFill>
                  <a:schemeClr val="dk1"/>
                </a:solidFill>
              </a:rPr>
              <a:t>, یا SIEM استفاده کرد.</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6848983b5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6848983b5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400"/>
              </a:spcBef>
              <a:spcAft>
                <a:spcPts val="0"/>
              </a:spcAft>
              <a:buNone/>
            </a:pPr>
            <a:r>
              <a:rPr lang="en-GB" sz="1300">
                <a:solidFill>
                  <a:schemeClr val="dk1"/>
                </a:solidFill>
                <a:latin typeface="Vazirmatn"/>
                <a:ea typeface="Vazirmatn"/>
                <a:cs typeface="Vazirmatn"/>
                <a:sym typeface="Vazirmatn"/>
              </a:rPr>
              <a:t>مدل IAA چیست؟</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IAA مخفف سه مرحله کلیدی در امنیت اطلاعات است:</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AutoNum type="arabicPeriod"/>
            </a:pPr>
            <a:r>
              <a:rPr lang="en-GB">
                <a:solidFill>
                  <a:schemeClr val="dk1"/>
                </a:solidFill>
                <a:latin typeface="Vazirmatn"/>
                <a:ea typeface="Vazirmatn"/>
                <a:cs typeface="Vazirmatn"/>
                <a:sym typeface="Vazirmatn"/>
              </a:rPr>
              <a:t>Identification (شناسایی):</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کاربر اعلام می‌کند که چه کسی است (مثلاً وارد کردن نام کاربری یا UID). این مرحله فقط ادعا است، بدون هیچ تأییدی.</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latin typeface="Vazirmatn"/>
                <a:ea typeface="Vazirmatn"/>
                <a:cs typeface="Vazirmatn"/>
                <a:sym typeface="Vazirmatn"/>
              </a:rPr>
              <a:t>Authentication (احراز هویت):</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سیستم بررسی می‌کند که آیا ادعای کاربر درست است یا نه (مثلاً بررسی رمز عبور، کلید SSH، یا توکن).</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latin typeface="Vazirmatn"/>
                <a:ea typeface="Vazirmatn"/>
                <a:cs typeface="Vazirmatn"/>
                <a:sym typeface="Vazirmatn"/>
              </a:rPr>
              <a:t>Authorization (مجوزدهی):</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پس از احراز هویت موفق، سیستم بررسی می‌کند کاربر چه مجوزهایی دارد (مثلاً مجاز به اجرای یک دستور خاص هست یا نه).</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300">
                <a:solidFill>
                  <a:schemeClr val="dk1"/>
                </a:solidFill>
                <a:latin typeface="Vazirmatn"/>
                <a:ea typeface="Vazirmatn"/>
                <a:cs typeface="Vazirmatn"/>
                <a:sym typeface="Vazirmatn"/>
              </a:rPr>
              <a:t>PAM در مدل IAA چه نقشی دارد؟</a:t>
            </a:r>
            <a:br>
              <a:rPr lang="en-GB" sz="1300">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Identification - خیر - PAM خودش شناسایی را انجام نمی‌دهد؛ اطلاعات کاربر (مثل </a:t>
            </a:r>
            <a:r>
              <a:rPr lang="en-GB">
                <a:solidFill>
                  <a:srgbClr val="188038"/>
                </a:solidFill>
                <a:latin typeface="Vazirmatn"/>
                <a:ea typeface="Vazirmatn"/>
                <a:cs typeface="Vazirmatn"/>
                <a:sym typeface="Vazirmatn"/>
              </a:rPr>
              <a:t>PAM_USER</a:t>
            </a:r>
            <a:r>
              <a:rPr lang="en-GB">
                <a:solidFill>
                  <a:schemeClr val="dk1"/>
                </a:solidFill>
                <a:latin typeface="Vazirmatn"/>
                <a:ea typeface="Vazirmatn"/>
                <a:cs typeface="Vazirmatn"/>
                <a:sym typeface="Vazirmatn"/>
              </a:rPr>
              <a:t>) معمولاً از سرویس‌دهنده (مثلاً </a:t>
            </a:r>
            <a:r>
              <a:rPr lang="en-GB">
                <a:solidFill>
                  <a:srgbClr val="188038"/>
                </a:solidFill>
                <a:latin typeface="Vazirmatn"/>
                <a:ea typeface="Vazirmatn"/>
                <a:cs typeface="Vazirmatn"/>
                <a:sym typeface="Vazirmatn"/>
              </a:rPr>
              <a:t>login</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sshd</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sudo</a:t>
            </a:r>
            <a:r>
              <a:rPr lang="en-GB">
                <a:solidFill>
                  <a:schemeClr val="dk1"/>
                </a:solidFill>
                <a:latin typeface="Vazirmatn"/>
                <a:ea typeface="Vazirmatn"/>
                <a:cs typeface="Vazirmatn"/>
                <a:sym typeface="Vazirmatn"/>
              </a:rPr>
              <a:t>) گرفته می‌شود. شناسایی توسط NSS یا سرویس‌های مشابه انجام می‌شود.</a:t>
            </a:r>
            <a:br>
              <a:rPr lang="en-GB">
                <a:solidFill>
                  <a:schemeClr val="dk1"/>
                </a:solidFill>
                <a:latin typeface="Vazirmatn"/>
                <a:ea typeface="Vazirmatn"/>
                <a:cs typeface="Vazirmatn"/>
                <a:sym typeface="Vazirmatn"/>
              </a:rPr>
            </a:b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Authentication - بله - این بخش اصلی وظیفه PAM است. ماژول‌هایی مثل </a:t>
            </a:r>
            <a:r>
              <a:rPr lang="en-GB">
                <a:solidFill>
                  <a:srgbClr val="188038"/>
                </a:solidFill>
                <a:latin typeface="Vazirmatn"/>
                <a:ea typeface="Vazirmatn"/>
                <a:cs typeface="Vazirmatn"/>
                <a:sym typeface="Vazirmatn"/>
              </a:rPr>
              <a:t>pam_unix</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pam_ldap</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pam_google_authenticator</a:t>
            </a:r>
            <a:r>
              <a:rPr lang="en-GB">
                <a:solidFill>
                  <a:schemeClr val="dk1"/>
                </a:solidFill>
                <a:latin typeface="Vazirmatn"/>
                <a:ea typeface="Vazirmatn"/>
                <a:cs typeface="Vazirmatn"/>
                <a:sym typeface="Vazirmatn"/>
              </a:rPr>
              <a:t> هویت را بررسی می‌کنند.</a:t>
            </a:r>
            <a:br>
              <a:rPr lang="en-GB">
                <a:solidFill>
                  <a:schemeClr val="dk1"/>
                </a:solidFill>
                <a:latin typeface="Vazirmatn"/>
                <a:ea typeface="Vazirmatn"/>
                <a:cs typeface="Vazirmatn"/>
                <a:sym typeface="Vazirmatn"/>
              </a:rPr>
            </a:b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Authorization - بله - PAM می‌تواند با ماژول‌هایی مثل </a:t>
            </a:r>
            <a:r>
              <a:rPr lang="en-GB">
                <a:solidFill>
                  <a:srgbClr val="188038"/>
                </a:solidFill>
                <a:latin typeface="Vazirmatn"/>
                <a:ea typeface="Vazirmatn"/>
                <a:cs typeface="Vazirmatn"/>
                <a:sym typeface="Vazirmatn"/>
              </a:rPr>
              <a:t>pam_access</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pam_limits</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pam_succeed_if</a:t>
            </a:r>
            <a:r>
              <a:rPr lang="en-GB">
                <a:solidFill>
                  <a:schemeClr val="dk1"/>
                </a:solidFill>
                <a:latin typeface="Vazirmatn"/>
                <a:ea typeface="Vazirmatn"/>
                <a:cs typeface="Vazirmatn"/>
                <a:sym typeface="Vazirmatn"/>
              </a:rPr>
              <a:t> دسترسی‌ها را محدود یا بررسی کند، اما مجوزدهی پیشرفته نیاز به ابزارهای دیگر دارد.</a:t>
            </a:r>
            <a:br>
              <a:rPr lang="en-GB">
                <a:solidFill>
                  <a:schemeClr val="dk1"/>
                </a:solidFill>
                <a:latin typeface="Vazirmatn"/>
                <a:ea typeface="Vazirmatn"/>
                <a:cs typeface="Vazirmatn"/>
                <a:sym typeface="Vazirmatn"/>
              </a:rPr>
            </a:br>
            <a:br>
              <a:rPr lang="en-GB">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جمع‌بندی:</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PAM در معماری IAA فقط A دوم (Authentication) را کاملاً انجام می‌دهد، و ممکن است به A سوم (Authorization) کمک کند، اما شناسایی (Identification) خارج از محدوده عملکرد مستقیم PAM است.</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1200"/>
              </a:spcAft>
              <a:buNone/>
            </a:pPr>
            <a:r>
              <a:t/>
            </a:r>
            <a:endParaRPr>
              <a:solidFill>
                <a:schemeClr val="dk1"/>
              </a:solidFill>
              <a:latin typeface="Vazirmatn"/>
              <a:ea typeface="Vazirmatn"/>
              <a:cs typeface="Vazirmatn"/>
              <a:sym typeface="Vazirmat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848983b5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848983b5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200"/>
              </a:spcBef>
              <a:spcAft>
                <a:spcPts val="0"/>
              </a:spcAft>
              <a:buNone/>
            </a:pPr>
            <a:r>
              <a:rPr lang="en-GB">
                <a:solidFill>
                  <a:schemeClr val="dk1"/>
                </a:solidFill>
              </a:rPr>
              <a:t>یا </a:t>
            </a:r>
            <a:r>
              <a:rPr b="1" lang="en-GB">
                <a:solidFill>
                  <a:schemeClr val="dk1"/>
                </a:solidFill>
              </a:rPr>
              <a:t>Name Service Switch</a:t>
            </a:r>
            <a:r>
              <a:rPr lang="en-GB">
                <a:solidFill>
                  <a:schemeClr val="dk1"/>
                </a:solidFill>
              </a:rPr>
              <a:t> یک مکانیزم در سیستم‌عامل‌های </a:t>
            </a:r>
            <a:r>
              <a:rPr b="1" lang="en-GB">
                <a:solidFill>
                  <a:schemeClr val="dk1"/>
                </a:solidFill>
              </a:rPr>
              <a:t>Unix و Linux</a:t>
            </a:r>
            <a:r>
              <a:rPr lang="en-GB">
                <a:solidFill>
                  <a:schemeClr val="dk1"/>
                </a:solidFill>
              </a:rPr>
              <a:t> است که مشخص می‌کند </a:t>
            </a:r>
            <a:r>
              <a:rPr b="1" lang="en-GB">
                <a:solidFill>
                  <a:schemeClr val="dk1"/>
                </a:solidFill>
              </a:rPr>
              <a:t>اطلاعات پایه‌ای سیستم مانند کاربران، گروه‌ها، میزبان‌ها، رمزها، و غیره از کجا و به چه ترتیبی خوانده شوند.</a:t>
            </a:r>
            <a:endParaRPr b="1">
              <a:solidFill>
                <a:schemeClr val="dk1"/>
              </a:solidFill>
            </a:endParaRPr>
          </a:p>
          <a:p>
            <a:pPr indent="0" lvl="0" marL="0" rtl="1" algn="r">
              <a:lnSpc>
                <a:spcPct val="115000"/>
              </a:lnSpc>
              <a:spcBef>
                <a:spcPts val="1200"/>
              </a:spcBef>
              <a:spcAft>
                <a:spcPts val="0"/>
              </a:spcAft>
              <a:buNone/>
            </a:pPr>
            <a:r>
              <a:rPr lang="en-GB">
                <a:solidFill>
                  <a:schemeClr val="dk1"/>
                </a:solidFill>
              </a:rPr>
              <a:t>در واقع، NSS به سیستم می‌گوید:</a:t>
            </a:r>
            <a:endParaRPr>
              <a:solidFill>
                <a:schemeClr val="dk1"/>
              </a:solidFill>
            </a:endParaRPr>
          </a:p>
          <a:p>
            <a:pPr indent="0" lvl="0" marL="381000" marR="381000" rtl="1" algn="r">
              <a:lnSpc>
                <a:spcPct val="115000"/>
              </a:lnSpc>
              <a:spcBef>
                <a:spcPts val="1200"/>
              </a:spcBef>
              <a:spcAft>
                <a:spcPts val="0"/>
              </a:spcAft>
              <a:buNone/>
            </a:pPr>
            <a:r>
              <a:rPr lang="en-GB">
                <a:solidFill>
                  <a:schemeClr val="dk1"/>
                </a:solidFill>
              </a:rPr>
              <a:t>"اگر دنبال اطلاعات مربوط به کاربر، گروه، یا آدرس IP هستی، از کجا باید این اطلاعات را برداری؟ از فایل؟ از LDAP؟ از NIS؟"</a:t>
            </a:r>
            <a:endParaRPr>
              <a:solidFill>
                <a:schemeClr val="dk1"/>
              </a:solidFill>
            </a:endParaRPr>
          </a:p>
          <a:p>
            <a:pPr indent="0" lvl="0" marL="0" rtl="1" algn="r">
              <a:lnSpc>
                <a:spcPct val="115000"/>
              </a:lnSpc>
              <a:spcBef>
                <a:spcPts val="1200"/>
              </a:spcBef>
              <a:spcAft>
                <a:spcPts val="0"/>
              </a:spcAft>
              <a:buNone/>
            </a:pPr>
            <a:r>
              <a:rPr lang="en-GB" sz="1300">
                <a:solidFill>
                  <a:schemeClr val="dk1"/>
                </a:solidFill>
                <a:latin typeface="Vazirmatn"/>
                <a:ea typeface="Vazirmatn"/>
                <a:cs typeface="Vazirmatn"/>
                <a:sym typeface="Vazirmatn"/>
              </a:rPr>
              <a:t>فایل کلیدی: /etc/nsswitch.conf</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300">
                <a:solidFill>
                  <a:schemeClr val="dk1"/>
                </a:solidFill>
                <a:latin typeface="Vazirmatn"/>
                <a:ea typeface="Vazirmatn"/>
                <a:cs typeface="Vazirmatn"/>
                <a:sym typeface="Vazirmatn"/>
              </a:rPr>
              <a:t>این فایل، تنظیمات NSS را مشخص می‌کند. مثال:</a:t>
            </a:r>
            <a:br>
              <a:rPr lang="en-GB" sz="1300">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1. passwd: files ldap</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کاربرد:</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این خط مشخص می‌کند که اطلاعات مربوط به کاربران (users)، مانند username، UID، GID، home directory، و shell، از کجا خوانده شود.</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ترتیب پردازش:</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ابتدا در فایل محلی /etc/passwd جستجو می‌کند.</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اگر کاربر در آن پیدا نشد، سپس از LDAP directory server (مثل OpenLDAP یا Active Directory) استفاده می‌کند.</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a:t>
            </a:r>
            <a:br>
              <a:rPr lang="en-GB" sz="1000">
                <a:solidFill>
                  <a:schemeClr val="dk1"/>
                </a:solidFill>
                <a:latin typeface="Vazirmatn"/>
                <a:ea typeface="Vazirmatn"/>
                <a:cs typeface="Vazirmatn"/>
                <a:sym typeface="Vazirmatn"/>
              </a:rPr>
            </a:br>
            <a:r>
              <a:rPr lang="en-GB" sz="1300">
                <a:solidFill>
                  <a:schemeClr val="dk1"/>
                </a:solidFill>
                <a:latin typeface="Lexend"/>
                <a:ea typeface="Lexend"/>
                <a:cs typeface="Lexend"/>
                <a:sym typeface="Lexend"/>
              </a:rPr>
              <a:t>2. </a:t>
            </a:r>
            <a:r>
              <a:rPr lang="en-GB" sz="1300">
                <a:solidFill>
                  <a:srgbClr val="188038"/>
                </a:solidFill>
                <a:latin typeface="Lexend"/>
                <a:ea typeface="Lexend"/>
                <a:cs typeface="Lexend"/>
                <a:sym typeface="Lexend"/>
              </a:rPr>
              <a:t>group: files ldap</a:t>
            </a:r>
            <a:endParaRPr sz="1300">
              <a:solidFill>
                <a:srgbClr val="188038"/>
              </a:solidFill>
              <a:latin typeface="Lexend"/>
              <a:ea typeface="Lexend"/>
              <a:cs typeface="Lexend"/>
              <a:sym typeface="Lexend"/>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کاربرد:</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این خط مربوط به اطلاعات گروه‌ها (groups) است — مثل </a:t>
            </a:r>
            <a:r>
              <a:rPr lang="en-GB">
                <a:solidFill>
                  <a:srgbClr val="188038"/>
                </a:solidFill>
                <a:latin typeface="Vazirmatn"/>
                <a:ea typeface="Vazirmatn"/>
                <a:cs typeface="Vazirmatn"/>
                <a:sym typeface="Vazirmatn"/>
              </a:rPr>
              <a:t>group name</a:t>
            </a:r>
            <a:r>
              <a:rPr lang="en-GB">
                <a:solidFill>
                  <a:schemeClr val="dk1"/>
                </a:solidFill>
                <a:latin typeface="Vazirmatn"/>
                <a:ea typeface="Vazirmatn"/>
                <a:cs typeface="Vazirmatn"/>
                <a:sym typeface="Vazirmatn"/>
              </a:rPr>
              <a:t>، </a:t>
            </a:r>
            <a:r>
              <a:rPr lang="en-GB">
                <a:solidFill>
                  <a:srgbClr val="188038"/>
                </a:solidFill>
                <a:latin typeface="Vazirmatn"/>
                <a:ea typeface="Vazirmatn"/>
                <a:cs typeface="Vazirmatn"/>
                <a:sym typeface="Vazirmatn"/>
              </a:rPr>
              <a:t>GID</a:t>
            </a:r>
            <a:r>
              <a:rPr lang="en-GB">
                <a:solidFill>
                  <a:schemeClr val="dk1"/>
                </a:solidFill>
                <a:latin typeface="Vazirmatn"/>
                <a:ea typeface="Vazirmatn"/>
                <a:cs typeface="Vazirmatn"/>
                <a:sym typeface="Vazirmatn"/>
              </a:rPr>
              <a:t>، و لیست اعضای گروه.</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ترتیب پردازش:</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Font typeface="Vazirmatn"/>
              <a:buAutoNum type="arabicPeriod"/>
            </a:pPr>
            <a:r>
              <a:rPr lang="en-GB">
                <a:solidFill>
                  <a:schemeClr val="dk1"/>
                </a:solidFill>
                <a:latin typeface="Vazirmatn"/>
                <a:ea typeface="Vazirmatn"/>
                <a:cs typeface="Vazirmatn"/>
                <a:sym typeface="Vazirmatn"/>
              </a:rPr>
              <a:t>ابتدا در فایل </a:t>
            </a:r>
            <a:r>
              <a:rPr lang="en-GB">
                <a:solidFill>
                  <a:srgbClr val="188038"/>
                </a:solidFill>
                <a:latin typeface="Vazirmatn"/>
                <a:ea typeface="Vazirmatn"/>
                <a:cs typeface="Vazirmatn"/>
                <a:sym typeface="Vazirmatn"/>
              </a:rPr>
              <a:t>/etc/group</a:t>
            </a:r>
            <a:r>
              <a:rPr lang="en-GB">
                <a:solidFill>
                  <a:schemeClr val="dk1"/>
                </a:solidFill>
                <a:latin typeface="Vazirmatn"/>
                <a:ea typeface="Vazirmatn"/>
                <a:cs typeface="Vazirmatn"/>
                <a:sym typeface="Vazirmatn"/>
              </a:rPr>
              <a:t> بررسی می‌شود.</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AutoNum type="arabicPeriod"/>
            </a:pPr>
            <a:r>
              <a:rPr lang="en-GB">
                <a:solidFill>
                  <a:schemeClr val="dk1"/>
                </a:solidFill>
                <a:latin typeface="Vazirmatn"/>
                <a:ea typeface="Vazirmatn"/>
                <a:cs typeface="Vazirmatn"/>
                <a:sym typeface="Vazirmatn"/>
              </a:rPr>
              <a:t>اگر گروه پیدا نشد یا incomplete بود، به LDAP مراجعه می‌کند.</a:t>
            </a:r>
            <a:br>
              <a:rPr lang="en-GB">
                <a:solidFill>
                  <a:schemeClr val="dk1"/>
                </a:solidFill>
                <a:latin typeface="Vazirmatn"/>
                <a:ea typeface="Vazirmatn"/>
                <a:cs typeface="Vazirmatn"/>
                <a:sym typeface="Vazirmatn"/>
              </a:rPr>
            </a:b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 مثالی از اثر این تنظیم:</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اگر کاربری در گروهی مثل </a:t>
            </a:r>
            <a:r>
              <a:rPr lang="en-GB">
                <a:solidFill>
                  <a:srgbClr val="188038"/>
                </a:solidFill>
                <a:latin typeface="Vazirmatn"/>
                <a:ea typeface="Vazirmatn"/>
                <a:cs typeface="Vazirmatn"/>
                <a:sym typeface="Vazirmatn"/>
              </a:rPr>
              <a:t>devops</a:t>
            </a:r>
            <a:r>
              <a:rPr lang="en-GB">
                <a:solidFill>
                  <a:schemeClr val="dk1"/>
                </a:solidFill>
                <a:latin typeface="Vazirmatn"/>
                <a:ea typeface="Vazirmatn"/>
                <a:cs typeface="Vazirmatn"/>
                <a:sym typeface="Vazirmatn"/>
              </a:rPr>
              <a:t> عضو باشد ولی این گروه در </a:t>
            </a:r>
            <a:r>
              <a:rPr lang="en-GB">
                <a:solidFill>
                  <a:srgbClr val="188038"/>
                </a:solidFill>
                <a:latin typeface="Vazirmatn"/>
                <a:ea typeface="Vazirmatn"/>
                <a:cs typeface="Vazirmatn"/>
                <a:sym typeface="Vazirmatn"/>
              </a:rPr>
              <a:t>/etc/group</a:t>
            </a:r>
            <a:r>
              <a:rPr lang="en-GB">
                <a:solidFill>
                  <a:schemeClr val="dk1"/>
                </a:solidFill>
                <a:latin typeface="Vazirmatn"/>
                <a:ea typeface="Vazirmatn"/>
                <a:cs typeface="Vazirmatn"/>
                <a:sym typeface="Vazirmatn"/>
              </a:rPr>
              <a:t> وجود نداشته باشد، از LDAP بررسی می‌شود.</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a:t>
            </a:r>
            <a:br>
              <a:rPr lang="en-GB">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3. </a:t>
            </a:r>
            <a:r>
              <a:rPr lang="en-GB" sz="1300">
                <a:solidFill>
                  <a:srgbClr val="188038"/>
                </a:solidFill>
                <a:latin typeface="Vazirmatn"/>
                <a:ea typeface="Vazirmatn"/>
                <a:cs typeface="Vazirmatn"/>
                <a:sym typeface="Vazirmatn"/>
              </a:rPr>
              <a:t>hosts: files dns</a:t>
            </a:r>
            <a:endParaRPr sz="1300">
              <a:solidFill>
                <a:srgbClr val="188038"/>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کاربرد:</a:t>
            </a:r>
            <a:br>
              <a:rPr lang="en-GB">
                <a:solidFill>
                  <a:schemeClr val="dk1"/>
                </a:solidFill>
                <a:latin typeface="Vazirmatn"/>
                <a:ea typeface="Vazirmatn"/>
                <a:cs typeface="Vazirmatn"/>
                <a:sym typeface="Vazirmatn"/>
              </a:rPr>
            </a:br>
            <a:r>
              <a:rPr lang="en-GB">
                <a:solidFill>
                  <a:schemeClr val="dk1"/>
                </a:solidFill>
                <a:latin typeface="Vazirmatn"/>
                <a:ea typeface="Vazirmatn"/>
                <a:cs typeface="Vazirmatn"/>
                <a:sym typeface="Vazirmatn"/>
              </a:rPr>
              <a:t> این خط تعیین می‌کند که هنگام تبدیل نام دامنه به IP (hostname resolution) سیستم از چه منابعی استفاده کند.</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ترتیب پردازش:</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AutoNum type="arabicPeriod"/>
            </a:pPr>
            <a:r>
              <a:rPr lang="en-GB">
                <a:solidFill>
                  <a:schemeClr val="dk1"/>
                </a:solidFill>
                <a:latin typeface="Vazirmatn"/>
                <a:ea typeface="Vazirmatn"/>
                <a:cs typeface="Vazirmatn"/>
                <a:sym typeface="Vazirmatn"/>
              </a:rPr>
              <a:t>ابتدا فایل </a:t>
            </a:r>
            <a:r>
              <a:rPr lang="en-GB">
                <a:solidFill>
                  <a:srgbClr val="188038"/>
                </a:solidFill>
                <a:latin typeface="Vazirmatn"/>
                <a:ea typeface="Vazirmatn"/>
                <a:cs typeface="Vazirmatn"/>
                <a:sym typeface="Vazirmatn"/>
              </a:rPr>
              <a:t>/etc/hosts</a:t>
            </a:r>
            <a:r>
              <a:rPr lang="en-GB">
                <a:solidFill>
                  <a:schemeClr val="dk1"/>
                </a:solidFill>
                <a:latin typeface="Vazirmatn"/>
                <a:ea typeface="Vazirmatn"/>
                <a:cs typeface="Vazirmatn"/>
                <a:sym typeface="Vazirmatn"/>
              </a:rPr>
              <a:t> بررسی می‌شود (که معمولاً شامل hostهای محلی مثل </a:t>
            </a:r>
            <a:r>
              <a:rPr lang="en-GB">
                <a:solidFill>
                  <a:srgbClr val="188038"/>
                </a:solidFill>
                <a:latin typeface="Vazirmatn"/>
                <a:ea typeface="Vazirmatn"/>
                <a:cs typeface="Vazirmatn"/>
                <a:sym typeface="Vazirmatn"/>
              </a:rPr>
              <a:t>127.0.0.1 localhost</a:t>
            </a:r>
            <a:r>
              <a:rPr lang="en-GB">
                <a:solidFill>
                  <a:schemeClr val="dk1"/>
                </a:solidFill>
                <a:latin typeface="Vazirmatn"/>
                <a:ea typeface="Vazirmatn"/>
                <a:cs typeface="Vazirmatn"/>
                <a:sym typeface="Vazirmatn"/>
              </a:rPr>
              <a:t> است).</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latin typeface="Vazirmatn"/>
                <a:ea typeface="Vazirmatn"/>
                <a:cs typeface="Vazirmatn"/>
                <a:sym typeface="Vazirmatn"/>
              </a:rPr>
              <a:t>اگر در آن فایل نتیجه‌ای نبود، از DNS استفاده می‌کند (بر اساس تنظیمات </a:t>
            </a:r>
            <a:r>
              <a:rPr lang="en-GB">
                <a:solidFill>
                  <a:srgbClr val="188038"/>
                </a:solidFill>
                <a:latin typeface="Vazirmatn"/>
                <a:ea typeface="Vazirmatn"/>
                <a:cs typeface="Vazirmatn"/>
                <a:sym typeface="Vazirmatn"/>
              </a:rPr>
              <a:t>/etc/resolv.conf</a:t>
            </a:r>
            <a:r>
              <a:rPr lang="en-GB">
                <a:solidFill>
                  <a:schemeClr val="dk1"/>
                </a:solidFill>
                <a:latin typeface="Vazirmatn"/>
                <a:ea typeface="Vazirmatn"/>
                <a:cs typeface="Vazirmatn"/>
                <a:sym typeface="Vazirmatn"/>
              </a:rPr>
              <a:t>).</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300">
                <a:solidFill>
                  <a:schemeClr val="dk1"/>
                </a:solidFill>
                <a:latin typeface="Vazirmatn"/>
                <a:ea typeface="Vazirmatn"/>
                <a:cs typeface="Vazirmatn"/>
                <a:sym typeface="Vazirmatn"/>
              </a:rPr>
              <a:t>============================================</a:t>
            </a:r>
            <a:br>
              <a:rPr lang="en-GB" sz="1300">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فرض با PAM چیه؟</a:t>
            </a:r>
            <a:br>
              <a:rPr lang="en-GB" sz="1300">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هدف: </a:t>
            </a:r>
            <a:r>
              <a:rPr lang="en-GB" sz="1000">
                <a:solidFill>
                  <a:schemeClr val="dk1"/>
                </a:solidFill>
                <a:latin typeface="Vazirmatn"/>
                <a:ea typeface="Vazirmatn"/>
                <a:cs typeface="Vazirmatn"/>
                <a:sym typeface="Vazirmatn"/>
              </a:rPr>
              <a:t>NSS</a:t>
            </a:r>
            <a:endParaRPr sz="1000">
              <a:solidFill>
                <a:schemeClr val="dk1"/>
              </a:solidFill>
              <a:latin typeface="Vazirmatn"/>
              <a:ea typeface="Vazirmatn"/>
              <a:cs typeface="Vazirmatn"/>
              <a:sym typeface="Vazirmatn"/>
            </a:endParaRPr>
          </a:p>
          <a:p>
            <a:pPr indent="-317500" lvl="0" marL="457200" rtl="1" algn="r">
              <a:lnSpc>
                <a:spcPct val="115000"/>
              </a:lnSpc>
              <a:spcBef>
                <a:spcPts val="1200"/>
              </a:spcBef>
              <a:spcAft>
                <a:spcPts val="0"/>
              </a:spcAft>
              <a:buClr>
                <a:schemeClr val="dk1"/>
              </a:buClr>
              <a:buSzPts val="1400"/>
              <a:buFont typeface="Vazirmatn"/>
              <a:buChar char="●"/>
            </a:pPr>
            <a:r>
              <a:rPr lang="en-GB" sz="1000">
                <a:solidFill>
                  <a:schemeClr val="dk1"/>
                </a:solidFill>
                <a:latin typeface="Vazirmatn"/>
                <a:ea typeface="Vazirmatn"/>
                <a:cs typeface="Vazirmatn"/>
                <a:sym typeface="Vazirmatn"/>
              </a:rPr>
              <a:t> پیدا کردن و استخراج اطلاعات (users, hosts, etc)</a:t>
            </a:r>
            <a:endParaRPr sz="1000">
              <a:solidFill>
                <a:schemeClr val="dk1"/>
              </a:solidFill>
              <a:latin typeface="Vazirmatn"/>
              <a:ea typeface="Vazirmatn"/>
              <a:cs typeface="Vazirmatn"/>
              <a:sym typeface="Vazirmatn"/>
            </a:endParaRPr>
          </a:p>
          <a:p>
            <a:pPr indent="-292100" lvl="0" marL="457200" rtl="1" algn="r">
              <a:lnSpc>
                <a:spcPct val="115000"/>
              </a:lnSpc>
              <a:spcBef>
                <a:spcPts val="0"/>
              </a:spcBef>
              <a:spcAft>
                <a:spcPts val="0"/>
              </a:spcAft>
              <a:buClr>
                <a:schemeClr val="dk1"/>
              </a:buClr>
              <a:buSzPts val="1000"/>
              <a:buFont typeface="Vazirmatn"/>
              <a:buChar char="●"/>
            </a:pPr>
            <a:r>
              <a:rPr lang="en-GB" sz="1000">
                <a:solidFill>
                  <a:schemeClr val="dk1"/>
                </a:solidFill>
                <a:latin typeface="Vazirmatn"/>
                <a:ea typeface="Vazirmatn"/>
                <a:cs typeface="Vazirmatn"/>
                <a:sym typeface="Vazirmatn"/>
              </a:rPr>
              <a:t>بررسی اعتبار (auth) و مجوزها (access control)</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300">
                <a:solidFill>
                  <a:schemeClr val="dk1"/>
                </a:solidFill>
                <a:latin typeface="Vazirmatn"/>
                <a:ea typeface="Vazirmatn"/>
                <a:cs typeface="Vazirmatn"/>
                <a:sym typeface="Vazirmatn"/>
              </a:rPr>
              <a:t>محل استفاده:</a:t>
            </a:r>
            <a:endParaRPr sz="1300">
              <a:solidFill>
                <a:schemeClr val="dk1"/>
              </a:solidFill>
              <a:latin typeface="Vazirmatn"/>
              <a:ea typeface="Vazirmatn"/>
              <a:cs typeface="Vazirmatn"/>
              <a:sym typeface="Vazirmatn"/>
            </a:endParaRPr>
          </a:p>
          <a:p>
            <a:pPr indent="-317500" lvl="0" marL="457200" rtl="1" algn="r">
              <a:lnSpc>
                <a:spcPct val="115000"/>
              </a:lnSpc>
              <a:spcBef>
                <a:spcPts val="1200"/>
              </a:spcBef>
              <a:spcAft>
                <a:spcPts val="0"/>
              </a:spcAft>
              <a:buClr>
                <a:schemeClr val="dk1"/>
              </a:buClr>
              <a:buSzPts val="1400"/>
              <a:buFont typeface="Vazirmatn"/>
              <a:buChar char="●"/>
            </a:pPr>
            <a:r>
              <a:rPr lang="en-GB">
                <a:solidFill>
                  <a:schemeClr val="dk1"/>
                </a:solidFill>
              </a:rPr>
              <a:t>NSS: مثل </a:t>
            </a:r>
            <a:r>
              <a:rPr lang="en-GB">
                <a:solidFill>
                  <a:srgbClr val="188038"/>
                </a:solidFill>
                <a:latin typeface="Roboto Mono"/>
                <a:ea typeface="Roboto Mono"/>
                <a:cs typeface="Roboto Mono"/>
                <a:sym typeface="Roboto Mono"/>
              </a:rPr>
              <a:t>getpwnam()</a:t>
            </a:r>
            <a:r>
              <a:rPr lang="en-GB">
                <a:solidFill>
                  <a:schemeClr val="dk1"/>
                </a:solidFill>
              </a:rPr>
              <a:t>, </a:t>
            </a:r>
            <a:r>
              <a:rPr lang="en-GB">
                <a:solidFill>
                  <a:srgbClr val="188038"/>
                </a:solidFill>
                <a:latin typeface="Roboto Mono"/>
                <a:ea typeface="Roboto Mono"/>
                <a:cs typeface="Roboto Mono"/>
                <a:sym typeface="Roboto Mono"/>
              </a:rPr>
              <a:t>gethostbyname()</a:t>
            </a:r>
            <a:endParaRPr>
              <a:solidFill>
                <a:srgbClr val="188038"/>
              </a:solidFill>
              <a:latin typeface="Roboto Mono"/>
              <a:ea typeface="Roboto Mono"/>
              <a:cs typeface="Roboto Mono"/>
              <a:sym typeface="Roboto Mono"/>
            </a:endParaRPr>
          </a:p>
          <a:p>
            <a:pPr indent="-317500" lvl="0" marL="457200" rtl="1" algn="r">
              <a:lnSpc>
                <a:spcPct val="115000"/>
              </a:lnSpc>
              <a:spcBef>
                <a:spcPts val="0"/>
              </a:spcBef>
              <a:spcAft>
                <a:spcPts val="0"/>
              </a:spcAft>
              <a:buClr>
                <a:schemeClr val="dk1"/>
              </a:buClr>
              <a:buSzPts val="1400"/>
              <a:buFont typeface="Vazirmatn"/>
              <a:buChar char="●"/>
            </a:pPr>
            <a:r>
              <a:rPr lang="en-GB">
                <a:solidFill>
                  <a:schemeClr val="dk1"/>
                </a:solidFill>
              </a:rPr>
              <a:t>PAM: مثل </a:t>
            </a:r>
            <a:r>
              <a:rPr lang="en-GB">
                <a:solidFill>
                  <a:srgbClr val="188038"/>
                </a:solidFill>
                <a:latin typeface="Roboto Mono"/>
                <a:ea typeface="Roboto Mono"/>
                <a:cs typeface="Roboto Mono"/>
                <a:sym typeface="Roboto Mono"/>
              </a:rPr>
              <a:t>login</a:t>
            </a:r>
            <a:r>
              <a:rPr lang="en-GB">
                <a:solidFill>
                  <a:schemeClr val="dk1"/>
                </a:solidFill>
              </a:rPr>
              <a:t>, </a:t>
            </a:r>
            <a:r>
              <a:rPr lang="en-GB">
                <a:solidFill>
                  <a:srgbClr val="188038"/>
                </a:solidFill>
                <a:latin typeface="Roboto Mono"/>
                <a:ea typeface="Roboto Mono"/>
                <a:cs typeface="Roboto Mono"/>
                <a:sym typeface="Roboto Mono"/>
              </a:rPr>
              <a:t>sshd</a:t>
            </a:r>
            <a:r>
              <a:rPr lang="en-GB">
                <a:solidFill>
                  <a:schemeClr val="dk1"/>
                </a:solidFill>
              </a:rPr>
              <a:t>, </a:t>
            </a:r>
            <a:r>
              <a:rPr lang="en-GB">
                <a:solidFill>
                  <a:srgbClr val="188038"/>
                </a:solidFill>
                <a:latin typeface="Roboto Mono"/>
                <a:ea typeface="Roboto Mono"/>
                <a:cs typeface="Roboto Mono"/>
                <a:sym typeface="Roboto Mono"/>
              </a:rPr>
              <a:t>su</a:t>
            </a:r>
            <a:r>
              <a:rPr lang="en-GB">
                <a:solidFill>
                  <a:schemeClr val="dk1"/>
                </a:solidFill>
              </a:rPr>
              <a:t>, </a:t>
            </a:r>
            <a:r>
              <a:rPr lang="en-GB">
                <a:solidFill>
                  <a:srgbClr val="188038"/>
                </a:solidFill>
                <a:latin typeface="Roboto Mono"/>
                <a:ea typeface="Roboto Mono"/>
                <a:cs typeface="Roboto Mono"/>
                <a:sym typeface="Roboto Mono"/>
              </a:rPr>
              <a:t>sudo</a:t>
            </a:r>
            <a:br>
              <a:rPr lang="en-GB">
                <a:solidFill>
                  <a:srgbClr val="188038"/>
                </a:solidFill>
                <a:latin typeface="Roboto Mono"/>
                <a:ea typeface="Roboto Mono"/>
                <a:cs typeface="Roboto Mono"/>
                <a:sym typeface="Roboto Mono"/>
              </a:rPr>
            </a:br>
            <a:br>
              <a:rPr lang="en-GB" sz="1300">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مثال:</a:t>
            </a:r>
            <a:endParaRPr sz="1300">
              <a:solidFill>
                <a:schemeClr val="dk1"/>
              </a:solidFill>
              <a:latin typeface="Vazirmatn"/>
              <a:ea typeface="Vazirmatn"/>
              <a:cs typeface="Vazirmatn"/>
              <a:sym typeface="Vazirmatn"/>
            </a:endParaRPr>
          </a:p>
          <a:p>
            <a:pPr indent="-317500" lvl="0" marL="457200" rtl="1" algn="r">
              <a:lnSpc>
                <a:spcPct val="115000"/>
              </a:lnSpc>
              <a:spcBef>
                <a:spcPts val="0"/>
              </a:spcBef>
              <a:spcAft>
                <a:spcPts val="0"/>
              </a:spcAft>
              <a:buClr>
                <a:schemeClr val="dk1"/>
              </a:buClr>
              <a:buSzPts val="1400"/>
              <a:buFont typeface="Vazirmatn"/>
              <a:buChar char="●"/>
            </a:pPr>
            <a:r>
              <a:rPr lang="en-GB" sz="1300">
                <a:solidFill>
                  <a:schemeClr val="dk1"/>
                </a:solidFill>
                <a:latin typeface="Vazirmatn"/>
                <a:ea typeface="Vazirmatn"/>
                <a:cs typeface="Vazirmatn"/>
                <a:sym typeface="Vazirmatn"/>
              </a:rPr>
              <a:t>NSS: </a:t>
            </a:r>
            <a:r>
              <a:rPr lang="en-GB">
                <a:solidFill>
                  <a:schemeClr val="dk1"/>
                </a:solidFill>
              </a:rPr>
              <a:t>بگو user </a:t>
            </a:r>
            <a:r>
              <a:rPr lang="en-GB">
                <a:solidFill>
                  <a:srgbClr val="188038"/>
                </a:solidFill>
                <a:latin typeface="Roboto Mono"/>
                <a:ea typeface="Roboto Mono"/>
                <a:cs typeface="Roboto Mono"/>
                <a:sym typeface="Roboto Mono"/>
              </a:rPr>
              <a:t>ali</a:t>
            </a:r>
            <a:r>
              <a:rPr lang="en-GB">
                <a:solidFill>
                  <a:schemeClr val="dk1"/>
                </a:solidFill>
              </a:rPr>
              <a:t> کیه؟ و UIDش چنده؟</a:t>
            </a:r>
            <a:endParaRPr>
              <a:solidFill>
                <a:schemeClr val="dk1"/>
              </a:solidFill>
            </a:endParaRPr>
          </a:p>
          <a:p>
            <a:pPr indent="-317500" lvl="0" marL="457200" rtl="1" algn="r">
              <a:lnSpc>
                <a:spcPct val="115000"/>
              </a:lnSpc>
              <a:spcBef>
                <a:spcPts val="0"/>
              </a:spcBef>
              <a:spcAft>
                <a:spcPts val="0"/>
              </a:spcAft>
              <a:buClr>
                <a:schemeClr val="dk1"/>
              </a:buClr>
              <a:buSzPts val="1400"/>
              <a:buFont typeface="Vazirmatn"/>
              <a:buChar char="●"/>
            </a:pPr>
            <a:r>
              <a:rPr lang="en-GB" sz="1300">
                <a:solidFill>
                  <a:schemeClr val="dk1"/>
                </a:solidFill>
                <a:latin typeface="Vazirmatn"/>
                <a:ea typeface="Vazirmatn"/>
                <a:cs typeface="Vazirmatn"/>
                <a:sym typeface="Vazirmatn"/>
              </a:rPr>
              <a:t>PAM: </a:t>
            </a:r>
            <a:r>
              <a:rPr lang="en-GB">
                <a:solidFill>
                  <a:schemeClr val="dk1"/>
                </a:solidFill>
              </a:rPr>
              <a:t>آیا </a:t>
            </a:r>
            <a:r>
              <a:rPr lang="en-GB">
                <a:solidFill>
                  <a:srgbClr val="188038"/>
                </a:solidFill>
                <a:latin typeface="Roboto Mono"/>
                <a:ea typeface="Roboto Mono"/>
                <a:cs typeface="Roboto Mono"/>
                <a:sym typeface="Roboto Mono"/>
              </a:rPr>
              <a:t>ali</a:t>
            </a:r>
            <a:r>
              <a:rPr lang="en-GB">
                <a:solidFill>
                  <a:schemeClr val="dk1"/>
                </a:solidFill>
              </a:rPr>
              <a:t> رمز درست وارد کرد؟ آیا اجازه ورود داره؟</a:t>
            </a:r>
            <a:br>
              <a:rPr lang="en-GB" sz="1300">
                <a:solidFill>
                  <a:schemeClr val="dk1"/>
                </a:solidFill>
                <a:latin typeface="Vazirmatn"/>
                <a:ea typeface="Vazirmatn"/>
                <a:cs typeface="Vazirmatn"/>
                <a:sym typeface="Vazirmatn"/>
              </a:rPr>
            </a:br>
            <a:br>
              <a:rPr lang="en-GB" sz="1300">
                <a:solidFill>
                  <a:schemeClr val="dk1"/>
                </a:solidFill>
                <a:latin typeface="Vazirmatn"/>
                <a:ea typeface="Vazirmatn"/>
                <a:cs typeface="Vazirmatn"/>
                <a:sym typeface="Vazirmatn"/>
              </a:rPr>
            </a:br>
            <a:r>
              <a:rPr lang="en-GB" sz="1000">
                <a:solidFill>
                  <a:schemeClr val="dk1"/>
                </a:solidFill>
                <a:latin typeface="Vazirmatn"/>
                <a:ea typeface="Vazirmatn"/>
                <a:cs typeface="Vazirmatn"/>
                <a:sym typeface="Vazirmatn"/>
              </a:rPr>
              <a:t>پس NSS چیه؟</a:t>
            </a:r>
            <a:br>
              <a:rPr lang="en-GB" sz="1000">
                <a:solidFill>
                  <a:schemeClr val="dk1"/>
                </a:solidFill>
                <a:latin typeface="Vazirmatn"/>
                <a:ea typeface="Vazirmatn"/>
                <a:cs typeface="Vazirmatn"/>
                <a:sym typeface="Vazirmatn"/>
              </a:rPr>
            </a:br>
            <a:r>
              <a:rPr lang="en-GB" sz="1000">
                <a:solidFill>
                  <a:schemeClr val="dk1"/>
                </a:solidFill>
                <a:latin typeface="Vazirmatn"/>
                <a:ea typeface="Vazirmatn"/>
                <a:cs typeface="Vazirmatn"/>
                <a:sym typeface="Vazirmatn"/>
              </a:rPr>
              <a:t> یک مکانیزم lookup است، نه احراز هویت. سیستم‌عامل از NSS استفاده می‌کند تا بفهمد:</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یک کاربر واقعاً وجود دارد یا نه؟</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آدرس IP فلان دامنه چیست؟</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1000">
                <a:solidFill>
                  <a:schemeClr val="dk1"/>
                </a:solidFill>
                <a:latin typeface="Vazirmatn"/>
                <a:ea typeface="Vazirmatn"/>
                <a:cs typeface="Vazirmatn"/>
                <a:sym typeface="Vazirmatn"/>
              </a:rPr>
              <a:t>    گروه خاصی متعلق به چه کسی است؟</a:t>
            </a:r>
            <a:endParaRPr sz="1000">
              <a:solidFill>
                <a:schemeClr val="dk1"/>
              </a:solidFill>
              <a:latin typeface="Vazirmatn"/>
              <a:ea typeface="Vazirmatn"/>
              <a:cs typeface="Vazirmatn"/>
              <a:sym typeface="Vazirmatn"/>
            </a:endParaRPr>
          </a:p>
          <a:p>
            <a:pPr indent="0" lvl="0" marL="0" rtl="1" algn="r">
              <a:lnSpc>
                <a:spcPct val="115000"/>
              </a:lnSpc>
              <a:spcBef>
                <a:spcPts val="1200"/>
              </a:spcBef>
              <a:spcAft>
                <a:spcPts val="1200"/>
              </a:spcAft>
              <a:buNone/>
            </a:pPr>
            <a:r>
              <a:rPr lang="en-GB" sz="1000">
                <a:solidFill>
                  <a:schemeClr val="dk1"/>
                </a:solidFill>
                <a:latin typeface="Vazirmatn"/>
                <a:ea typeface="Vazirmatn"/>
                <a:cs typeface="Vazirmatn"/>
                <a:sym typeface="Vazirmatn"/>
              </a:rPr>
              <a:t>PAM بعد از NSS می‌آید، تا بپرسد: «آیا کاربری که پیدا کردی، اجازه دارد وارد سیستم شود؟»</a:t>
            </a:r>
            <a:br>
              <a:rPr lang="en-GB" sz="1000">
                <a:solidFill>
                  <a:schemeClr val="dk1"/>
                </a:solidFill>
                <a:latin typeface="Vazirmatn"/>
                <a:ea typeface="Vazirmatn"/>
                <a:cs typeface="Vazirmatn"/>
                <a:sym typeface="Vazirmatn"/>
              </a:rPr>
            </a:br>
            <a:endParaRPr sz="1000">
              <a:solidFill>
                <a:schemeClr val="dk1"/>
              </a:solidFill>
              <a:latin typeface="Vazirmatn"/>
              <a:ea typeface="Vazirmatn"/>
              <a:cs typeface="Vazirmatn"/>
              <a:sym typeface="Vazirmat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848983b55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848983b55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lnSpc>
                <a:spcPct val="115000"/>
              </a:lnSpc>
              <a:spcBef>
                <a:spcPts val="1800"/>
              </a:spcBef>
              <a:spcAft>
                <a:spcPts val="0"/>
              </a:spcAft>
              <a:buNone/>
            </a:pPr>
            <a:r>
              <a:rPr lang="en-GB" sz="1500">
                <a:solidFill>
                  <a:schemeClr val="dk1"/>
                </a:solidFill>
                <a:latin typeface="Vazirmatn"/>
                <a:ea typeface="Vazirmatn"/>
                <a:cs typeface="Vazirmatn"/>
                <a:sym typeface="Vazirmatn"/>
              </a:rPr>
              <a:t>مشکل اصلی PAM: مستندات پراکنده، گنگ، و ناسازگار</a:t>
            </a:r>
            <a:endParaRPr sz="1500">
              <a:solidFill>
                <a:schemeClr val="dk1"/>
              </a:solidFill>
              <a:latin typeface="Vazirmatn"/>
              <a:ea typeface="Vazirmatn"/>
              <a:cs typeface="Vazirmatn"/>
              <a:sym typeface="Vazirmatn"/>
            </a:endParaRPr>
          </a:p>
          <a:p>
            <a:pPr indent="0" lvl="0" marL="0" rtl="1" algn="r">
              <a:lnSpc>
                <a:spcPct val="115000"/>
              </a:lnSpc>
              <a:spcBef>
                <a:spcPts val="1400"/>
              </a:spcBef>
              <a:spcAft>
                <a:spcPts val="0"/>
              </a:spcAft>
              <a:buNone/>
            </a:pPr>
            <a:r>
              <a:rPr lang="en-GB">
                <a:solidFill>
                  <a:schemeClr val="dk1"/>
                </a:solidFill>
                <a:latin typeface="Vazirmatn"/>
                <a:ea typeface="Vazirmatn"/>
                <a:cs typeface="Vazirmatn"/>
                <a:sym typeface="Vazirmatn"/>
              </a:rPr>
              <a:t>❌ 1. نبود یک استاندارد رسمی جامع</a:t>
            </a:r>
            <a:endParaRPr>
              <a:solidFill>
                <a:schemeClr val="dk1"/>
              </a:solidFill>
              <a:latin typeface="Vazirmatn"/>
              <a:ea typeface="Vazirmatn"/>
              <a:cs typeface="Vazirmatn"/>
              <a:sym typeface="Vazirmatn"/>
            </a:endParaRPr>
          </a:p>
          <a:p>
            <a:pPr indent="-285750" lvl="0" marL="457200" rtl="1" algn="r">
              <a:lnSpc>
                <a:spcPct val="115000"/>
              </a:lnSpc>
              <a:spcBef>
                <a:spcPts val="1200"/>
              </a:spcBef>
              <a:spcAft>
                <a:spcPts val="0"/>
              </a:spcAft>
              <a:buClr>
                <a:schemeClr val="dk1"/>
              </a:buClr>
              <a:buSzPts val="900"/>
              <a:buChar char="●"/>
            </a:pPr>
            <a:r>
              <a:rPr lang="en-GB" sz="900">
                <a:solidFill>
                  <a:schemeClr val="dk1"/>
                </a:solidFill>
                <a:latin typeface="Vazirmatn"/>
                <a:ea typeface="Vazirmatn"/>
                <a:cs typeface="Vazirmatn"/>
                <a:sym typeface="Vazirmatn"/>
              </a:rPr>
              <a:t>برخلاف پروژه‌هایی مثل OpenSSH یا systemd که مستندات رسمی، ساخت‌یافته، و یکپارچه دارند، PAM هیچ استاندارد رسمی نهایی‌شده‌ای ندارد.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0" marL="457200" rtl="1" algn="r">
              <a:lnSpc>
                <a:spcPct val="115000"/>
              </a:lnSpc>
              <a:spcBef>
                <a:spcPts val="0"/>
              </a:spcBef>
              <a:spcAft>
                <a:spcPts val="0"/>
              </a:spcAft>
              <a:buClr>
                <a:schemeClr val="dk1"/>
              </a:buClr>
              <a:buSzPts val="900"/>
              <a:buChar char="●"/>
            </a:pPr>
            <a:r>
              <a:rPr lang="en-GB" sz="900">
                <a:solidFill>
                  <a:schemeClr val="dk1"/>
                </a:solidFill>
                <a:latin typeface="Vazirmatn"/>
                <a:ea typeface="Vazirmatn"/>
                <a:cs typeface="Vazirmatn"/>
                <a:sym typeface="Vazirmatn"/>
              </a:rPr>
              <a:t>مستندات اصلی PAM به‌صورت draft از سال 1997 باقی مانده و به نام XSSO (X/Open Single Sign-On) شناخته می‌شود — اما هرگز نهایی نشد.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0" lvl="0" marL="381000" marR="381000" rtl="1" algn="r">
              <a:lnSpc>
                <a:spcPct val="115000"/>
              </a:lnSpc>
              <a:spcBef>
                <a:spcPts val="1200"/>
              </a:spcBef>
              <a:spcAft>
                <a:spcPts val="0"/>
              </a:spcAft>
              <a:buNone/>
            </a:pPr>
            <a:r>
              <a:rPr lang="en-GB" sz="900">
                <a:solidFill>
                  <a:schemeClr val="dk1"/>
                </a:solidFill>
                <a:latin typeface="Vazirmatn"/>
                <a:ea typeface="Vazirmatn"/>
                <a:cs typeface="Vazirmatn"/>
                <a:sym typeface="Vazirmatn"/>
              </a:rPr>
              <a:t>🔎 منبع: [PAM Mastery Book – Chapter 0] می‌گوید:</a:t>
            </a: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a:t>
            </a:r>
            <a:r>
              <a:rPr i="1" lang="en-GB" sz="900">
                <a:solidFill>
                  <a:schemeClr val="dk1"/>
                </a:solidFill>
                <a:latin typeface="Vazirmatn"/>
                <a:ea typeface="Vazirmatn"/>
                <a:cs typeface="Vazirmatn"/>
                <a:sym typeface="Vazirmatn"/>
              </a:rPr>
              <a:t>"Strictly speaking, PAM is not an officially accepted standard."</a:t>
            </a:r>
            <a:br>
              <a:rPr i="1"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و این یعنی هر سیستم‌عامل تفسیر خود را دارد.</a:t>
            </a:r>
            <a:endParaRPr sz="9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t/>
            </a:r>
            <a:endParaRPr sz="900">
              <a:solidFill>
                <a:schemeClr val="dk1"/>
              </a:solidFill>
              <a:latin typeface="Vazirmatn"/>
              <a:ea typeface="Vazirmatn"/>
              <a:cs typeface="Vazirmatn"/>
              <a:sym typeface="Vazirmatn"/>
            </a:endParaRPr>
          </a:p>
          <a:p>
            <a:pPr indent="0" lvl="0" marL="0" rtl="1" algn="r">
              <a:lnSpc>
                <a:spcPct val="115000"/>
              </a:lnSpc>
              <a:spcBef>
                <a:spcPts val="1400"/>
              </a:spcBef>
              <a:spcAft>
                <a:spcPts val="0"/>
              </a:spcAft>
              <a:buNone/>
            </a:pPr>
            <a:r>
              <a:rPr lang="en-GB">
                <a:solidFill>
                  <a:schemeClr val="dk1"/>
                </a:solidFill>
                <a:latin typeface="Vazirmatn"/>
                <a:ea typeface="Vazirmatn"/>
                <a:cs typeface="Vazirmatn"/>
                <a:sym typeface="Vazirmatn"/>
              </a:rPr>
              <a:t>❌ 2. تفاوت شدید بین توزیع‌ها</a:t>
            </a:r>
            <a:endParaRPr>
              <a:solidFill>
                <a:schemeClr val="dk1"/>
              </a:solidFill>
              <a:latin typeface="Vazirmatn"/>
              <a:ea typeface="Vazirmatn"/>
              <a:cs typeface="Vazirmatn"/>
              <a:sym typeface="Vazirmatn"/>
            </a:endParaRPr>
          </a:p>
          <a:p>
            <a:pPr indent="-285750" lvl="0" marL="457200" rtl="1" algn="r">
              <a:lnSpc>
                <a:spcPct val="115000"/>
              </a:lnSpc>
              <a:spcBef>
                <a:spcPts val="1200"/>
              </a:spcBef>
              <a:spcAft>
                <a:spcPts val="0"/>
              </a:spcAft>
              <a:buClr>
                <a:schemeClr val="dk1"/>
              </a:buClr>
              <a:buSzPts val="900"/>
              <a:buChar char="●"/>
            </a:pPr>
            <a:r>
              <a:rPr lang="en-GB" sz="900">
                <a:solidFill>
                  <a:schemeClr val="dk1"/>
                </a:solidFill>
                <a:latin typeface="Vazirmatn"/>
                <a:ea typeface="Vazirmatn"/>
                <a:cs typeface="Vazirmatn"/>
                <a:sym typeface="Vazirmatn"/>
              </a:rPr>
              <a:t>PAM روی توزیع‌های مختلف رفتار متفاوتی دارد: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1" marL="914400" rtl="1" algn="r">
              <a:lnSpc>
                <a:spcPct val="115000"/>
              </a:lnSpc>
              <a:spcBef>
                <a:spcPts val="0"/>
              </a:spcBef>
              <a:spcAft>
                <a:spcPts val="0"/>
              </a:spcAft>
              <a:buClr>
                <a:schemeClr val="dk1"/>
              </a:buClr>
              <a:buSzPts val="900"/>
              <a:buChar char="○"/>
            </a:pPr>
            <a:r>
              <a:rPr lang="en-GB" sz="900">
                <a:solidFill>
                  <a:schemeClr val="dk1"/>
                </a:solidFill>
                <a:latin typeface="Vazirmatn"/>
                <a:ea typeface="Vazirmatn"/>
                <a:cs typeface="Vazirmatn"/>
                <a:sym typeface="Vazirmatn"/>
              </a:rPr>
              <a:t>در Debian، ابزار </a:t>
            </a:r>
            <a:r>
              <a:rPr lang="en-GB" sz="900">
                <a:solidFill>
                  <a:srgbClr val="188038"/>
                </a:solidFill>
                <a:latin typeface="Vazirmatn"/>
                <a:ea typeface="Vazirmatn"/>
                <a:cs typeface="Vazirmatn"/>
                <a:sym typeface="Vazirmatn"/>
              </a:rPr>
              <a:t>pam-auth-update</a:t>
            </a:r>
            <a:r>
              <a:rPr lang="en-GB" sz="900">
                <a:solidFill>
                  <a:schemeClr val="dk1"/>
                </a:solidFill>
                <a:latin typeface="Vazirmatn"/>
                <a:ea typeface="Vazirmatn"/>
                <a:cs typeface="Vazirmatn"/>
                <a:sym typeface="Vazirmatn"/>
              </a:rPr>
              <a:t> استفاده می‌شود.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1" marL="914400" rtl="1" algn="r">
              <a:lnSpc>
                <a:spcPct val="115000"/>
              </a:lnSpc>
              <a:spcBef>
                <a:spcPts val="0"/>
              </a:spcBef>
              <a:spcAft>
                <a:spcPts val="0"/>
              </a:spcAft>
              <a:buClr>
                <a:schemeClr val="dk1"/>
              </a:buClr>
              <a:buSzPts val="900"/>
              <a:buChar char="○"/>
            </a:pPr>
            <a:r>
              <a:rPr lang="en-GB" sz="900">
                <a:solidFill>
                  <a:schemeClr val="dk1"/>
                </a:solidFill>
                <a:latin typeface="Vazirmatn"/>
                <a:ea typeface="Vazirmatn"/>
                <a:cs typeface="Vazirmatn"/>
                <a:sym typeface="Vazirmatn"/>
              </a:rPr>
              <a:t>در RedHat/CentOS، ابزار </a:t>
            </a:r>
            <a:r>
              <a:rPr lang="en-GB" sz="900">
                <a:solidFill>
                  <a:srgbClr val="188038"/>
                </a:solidFill>
                <a:latin typeface="Vazirmatn"/>
                <a:ea typeface="Vazirmatn"/>
                <a:cs typeface="Vazirmatn"/>
                <a:sym typeface="Vazirmatn"/>
              </a:rPr>
              <a:t>authconfig</a:t>
            </a:r>
            <a:r>
              <a:rPr lang="en-GB" sz="900">
                <a:solidFill>
                  <a:schemeClr val="dk1"/>
                </a:solidFill>
                <a:latin typeface="Vazirmatn"/>
                <a:ea typeface="Vazirmatn"/>
                <a:cs typeface="Vazirmatn"/>
                <a:sym typeface="Vazirmatn"/>
              </a:rPr>
              <a:t>.</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1" marL="914400" rtl="1" algn="r">
              <a:lnSpc>
                <a:spcPct val="115000"/>
              </a:lnSpc>
              <a:spcBef>
                <a:spcPts val="0"/>
              </a:spcBef>
              <a:spcAft>
                <a:spcPts val="0"/>
              </a:spcAft>
              <a:buClr>
                <a:schemeClr val="dk1"/>
              </a:buClr>
              <a:buSzPts val="900"/>
              <a:buChar char="○"/>
            </a:pPr>
            <a:r>
              <a:rPr lang="en-GB" sz="900">
                <a:solidFill>
                  <a:schemeClr val="dk1"/>
                </a:solidFill>
                <a:latin typeface="Vazirmatn"/>
                <a:ea typeface="Vazirmatn"/>
                <a:cs typeface="Vazirmatn"/>
                <a:sym typeface="Vazirmatn"/>
              </a:rPr>
              <a:t>در FreeBSD، از OpenPAM استفاده می‌شود که حتی برخی امکانات Linux-PAM را ندارد.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900">
                <a:solidFill>
                  <a:schemeClr val="dk1"/>
                </a:solidFill>
                <a:latin typeface="Vazirmatn"/>
                <a:ea typeface="Vazirmatn"/>
                <a:cs typeface="Vazirmatn"/>
                <a:sym typeface="Vazirmatn"/>
              </a:rPr>
              <a:t>⛔ بنابراین حتی اگر برای یک سیستم‌عامل PAM را یاد بگیری، ممکن است در سیستم دیگر با خطا مواجه شوی یا ماژولی وجود نداشته باشد.</a:t>
            </a:r>
            <a:endParaRPr sz="9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t/>
            </a:r>
            <a:endParaRPr sz="900">
              <a:solidFill>
                <a:schemeClr val="dk1"/>
              </a:solidFill>
              <a:latin typeface="Vazirmatn"/>
              <a:ea typeface="Vazirmatn"/>
              <a:cs typeface="Vazirmatn"/>
              <a:sym typeface="Vazirmatn"/>
            </a:endParaRPr>
          </a:p>
          <a:p>
            <a:pPr indent="0" lvl="0" marL="0" rtl="1" algn="r">
              <a:lnSpc>
                <a:spcPct val="115000"/>
              </a:lnSpc>
              <a:spcBef>
                <a:spcPts val="1400"/>
              </a:spcBef>
              <a:spcAft>
                <a:spcPts val="0"/>
              </a:spcAft>
              <a:buNone/>
            </a:pPr>
            <a:r>
              <a:rPr lang="en-GB">
                <a:solidFill>
                  <a:schemeClr val="dk1"/>
                </a:solidFill>
                <a:latin typeface="Vazirmatn"/>
                <a:ea typeface="Vazirmatn"/>
                <a:cs typeface="Vazirmatn"/>
                <a:sym typeface="Vazirmatn"/>
              </a:rPr>
              <a:t>❌ 3. مستندات رسمی ناقص یا بیش از حد فنی</a:t>
            </a:r>
            <a:endParaRPr>
              <a:solidFill>
                <a:schemeClr val="dk1"/>
              </a:solidFill>
              <a:latin typeface="Vazirmatn"/>
              <a:ea typeface="Vazirmatn"/>
              <a:cs typeface="Vazirmatn"/>
              <a:sym typeface="Vazirmatn"/>
            </a:endParaRPr>
          </a:p>
          <a:p>
            <a:pPr indent="-285750" lvl="0" marL="457200" rtl="1" algn="r">
              <a:lnSpc>
                <a:spcPct val="115000"/>
              </a:lnSpc>
              <a:spcBef>
                <a:spcPts val="1200"/>
              </a:spcBef>
              <a:spcAft>
                <a:spcPts val="0"/>
              </a:spcAft>
              <a:buClr>
                <a:schemeClr val="dk1"/>
              </a:buClr>
              <a:buSzPts val="900"/>
              <a:buChar char="●"/>
            </a:pPr>
            <a:r>
              <a:rPr lang="en-GB" sz="900">
                <a:solidFill>
                  <a:srgbClr val="188038"/>
                </a:solidFill>
                <a:latin typeface="Vazirmatn"/>
                <a:ea typeface="Vazirmatn"/>
                <a:cs typeface="Vazirmatn"/>
                <a:sym typeface="Vazirmatn"/>
              </a:rPr>
              <a:t>man pam</a:t>
            </a:r>
            <a:r>
              <a:rPr lang="en-GB" sz="900">
                <a:solidFill>
                  <a:schemeClr val="dk1"/>
                </a:solidFill>
                <a:latin typeface="Vazirmatn"/>
                <a:ea typeface="Vazirmatn"/>
                <a:cs typeface="Vazirmatn"/>
                <a:sym typeface="Vazirmatn"/>
              </a:rPr>
              <a:t>, </a:t>
            </a:r>
            <a:r>
              <a:rPr lang="en-GB" sz="900">
                <a:solidFill>
                  <a:srgbClr val="188038"/>
                </a:solidFill>
                <a:latin typeface="Vazirmatn"/>
                <a:ea typeface="Vazirmatn"/>
                <a:cs typeface="Vazirmatn"/>
                <a:sym typeface="Vazirmatn"/>
              </a:rPr>
              <a:t>man pam_unix</a:t>
            </a:r>
            <a:r>
              <a:rPr lang="en-GB" sz="900">
                <a:solidFill>
                  <a:schemeClr val="dk1"/>
                </a:solidFill>
                <a:latin typeface="Vazirmatn"/>
                <a:ea typeface="Vazirmatn"/>
                <a:cs typeface="Vazirmatn"/>
                <a:sym typeface="Vazirmatn"/>
              </a:rPr>
              <a:t>, و مانند آن‌ها بسیار خشک و به‌شدت فنی هستند.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0" marL="457200" rtl="1" algn="r">
              <a:lnSpc>
                <a:spcPct val="115000"/>
              </a:lnSpc>
              <a:spcBef>
                <a:spcPts val="0"/>
              </a:spcBef>
              <a:spcAft>
                <a:spcPts val="0"/>
              </a:spcAft>
              <a:buClr>
                <a:schemeClr val="dk1"/>
              </a:buClr>
              <a:buSzPts val="900"/>
              <a:buFont typeface="Vazirmatn"/>
              <a:buChar char="●"/>
            </a:pPr>
            <a:r>
              <a:rPr lang="en-GB" sz="900">
                <a:solidFill>
                  <a:schemeClr val="dk1"/>
                </a:solidFill>
                <a:latin typeface="Vazirmatn"/>
                <a:ea typeface="Vazirmatn"/>
                <a:cs typeface="Vazirmatn"/>
                <a:sym typeface="Vazirmatn"/>
              </a:rPr>
              <a:t>هیچ مثال عملی یا راهنمای سناریو محور (use-case based) ارائه نمی‌دهند.</a:t>
            </a:r>
            <a:br>
              <a:rPr lang="en-GB" sz="900">
                <a:solidFill>
                  <a:schemeClr val="dk1"/>
                </a:solidFill>
                <a:latin typeface="Vazirmatn"/>
                <a:ea typeface="Vazirmatn"/>
                <a:cs typeface="Vazirmatn"/>
                <a:sym typeface="Vazirmatn"/>
              </a:rPr>
            </a:br>
            <a:endParaRPr sz="900">
              <a:solidFill>
                <a:schemeClr val="dk1"/>
              </a:solidFill>
              <a:latin typeface="Vazirmatn"/>
              <a:ea typeface="Vazirmatn"/>
              <a:cs typeface="Vazirmatn"/>
              <a:sym typeface="Vazirmatn"/>
            </a:endParaRPr>
          </a:p>
          <a:p>
            <a:pPr indent="-285750" lvl="0" marL="457200" rtl="1" algn="r">
              <a:lnSpc>
                <a:spcPct val="115000"/>
              </a:lnSpc>
              <a:spcBef>
                <a:spcPts val="0"/>
              </a:spcBef>
              <a:spcAft>
                <a:spcPts val="0"/>
              </a:spcAft>
              <a:buClr>
                <a:schemeClr val="dk1"/>
              </a:buClr>
              <a:buSzPts val="900"/>
              <a:buChar char="●"/>
            </a:pPr>
            <a:r>
              <a:rPr lang="en-GB" sz="900">
                <a:solidFill>
                  <a:schemeClr val="dk1"/>
                </a:solidFill>
                <a:latin typeface="Vazirmatn"/>
                <a:ea typeface="Vazirmatn"/>
                <a:cs typeface="Vazirmatn"/>
                <a:sym typeface="Vazirmatn"/>
              </a:rPr>
              <a:t>در مقایسه با پروژه‌هایی مثل </a:t>
            </a:r>
            <a:r>
              <a:rPr lang="en-GB" sz="900">
                <a:solidFill>
                  <a:srgbClr val="188038"/>
                </a:solidFill>
                <a:latin typeface="Vazirmatn"/>
                <a:ea typeface="Vazirmatn"/>
                <a:cs typeface="Vazirmatn"/>
                <a:sym typeface="Vazirmatn"/>
              </a:rPr>
              <a:t>Docker</a:t>
            </a:r>
            <a:r>
              <a:rPr lang="en-GB" sz="900">
                <a:solidFill>
                  <a:schemeClr val="dk1"/>
                </a:solidFill>
                <a:latin typeface="Vazirmatn"/>
                <a:ea typeface="Vazirmatn"/>
                <a:cs typeface="Vazirmatn"/>
                <a:sym typeface="Vazirmatn"/>
              </a:rPr>
              <a:t>, </a:t>
            </a:r>
            <a:r>
              <a:rPr lang="en-GB" sz="900">
                <a:solidFill>
                  <a:srgbClr val="188038"/>
                </a:solidFill>
                <a:latin typeface="Vazirmatn"/>
                <a:ea typeface="Vazirmatn"/>
                <a:cs typeface="Vazirmatn"/>
                <a:sym typeface="Vazirmatn"/>
              </a:rPr>
              <a:t>Kubernetes</a:t>
            </a:r>
            <a:r>
              <a:rPr lang="en-GB" sz="900">
                <a:solidFill>
                  <a:schemeClr val="dk1"/>
                </a:solidFill>
                <a:latin typeface="Vazirmatn"/>
                <a:ea typeface="Vazirmatn"/>
                <a:cs typeface="Vazirmatn"/>
                <a:sym typeface="Vazirmatn"/>
              </a:rPr>
              <a:t>, یا حتی </a:t>
            </a:r>
            <a:r>
              <a:rPr lang="en-GB" sz="900">
                <a:solidFill>
                  <a:srgbClr val="188038"/>
                </a:solidFill>
                <a:latin typeface="Vazirmatn"/>
                <a:ea typeface="Vazirmatn"/>
                <a:cs typeface="Vazirmatn"/>
                <a:sym typeface="Vazirmatn"/>
              </a:rPr>
              <a:t>OpenSSH</a:t>
            </a:r>
            <a:r>
              <a:rPr lang="en-GB" sz="900">
                <a:solidFill>
                  <a:schemeClr val="dk1"/>
                </a:solidFill>
                <a:latin typeface="Vazirmatn"/>
                <a:ea typeface="Vazirmatn"/>
                <a:cs typeface="Vazirmatn"/>
                <a:sym typeface="Vazirmatn"/>
              </a:rPr>
              <a:t> که مستندات تعاملی و جامعه کاربری فعالی دارند، PAM بسیار عقب است.</a:t>
            </a:r>
            <a:endParaRPr sz="9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به طور خلاصه PAM مشکلات زیر را دارد؟</a:t>
            </a:r>
            <a:endParaRPr sz="9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sz="900">
                <a:solidFill>
                  <a:schemeClr val="dk1"/>
                </a:solidFill>
                <a:latin typeface="Vazirmatn"/>
                <a:ea typeface="Vazirmatn"/>
                <a:cs typeface="Vazirmatn"/>
                <a:sym typeface="Vazirmatn"/>
              </a:rPr>
              <a:t>* مستندات رسمی : پراکنده، غیرنهایی</a:t>
            </a: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رفتار در پلتفرم‌ها: ناسازگار و متفاوت</a:t>
            </a: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جامعه توسعه‌دهنده: کوچک و پراکنده</a:t>
            </a: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ابزارهای گرافیکی: تقریباً هیچ</a:t>
            </a:r>
            <a:br>
              <a:rPr lang="en-GB" sz="900">
                <a:solidFill>
                  <a:schemeClr val="dk1"/>
                </a:solidFill>
                <a:latin typeface="Vazirmatn"/>
                <a:ea typeface="Vazirmatn"/>
                <a:cs typeface="Vazirmatn"/>
                <a:sym typeface="Vazirmatn"/>
              </a:rPr>
            </a:br>
            <a:r>
              <a:rPr lang="en-GB" sz="900">
                <a:solidFill>
                  <a:schemeClr val="dk1"/>
                </a:solidFill>
                <a:latin typeface="Vazirmatn"/>
                <a:ea typeface="Vazirmatn"/>
                <a:cs typeface="Vazirmatn"/>
                <a:sym typeface="Vazirmatn"/>
              </a:rPr>
              <a:t>* آموزش و نمونه کد: کم، بیشتر در بلاگ‌ها و کتاب‌ها</a:t>
            </a:r>
            <a:br>
              <a:rPr lang="en-GB" sz="900">
                <a:solidFill>
                  <a:schemeClr val="dk1"/>
                </a:solidFill>
                <a:latin typeface="Vazirmatn"/>
                <a:ea typeface="Vazirmatn"/>
                <a:cs typeface="Vazirmatn"/>
                <a:sym typeface="Vazirmatn"/>
              </a:rPr>
            </a:br>
            <a:br>
              <a:rPr lang="en-GB" sz="900">
                <a:solidFill>
                  <a:schemeClr val="dk1"/>
                </a:solidFill>
                <a:latin typeface="Vazirmatn"/>
                <a:ea typeface="Vazirmatn"/>
                <a:cs typeface="Vazirmatn"/>
                <a:sym typeface="Vazirmatn"/>
              </a:rPr>
            </a:br>
            <a:r>
              <a:rPr lang="en-GB" sz="1300">
                <a:solidFill>
                  <a:schemeClr val="dk1"/>
                </a:solidFill>
                <a:latin typeface="Vazirmatn"/>
                <a:ea typeface="Vazirmatn"/>
                <a:cs typeface="Vazirmatn"/>
                <a:sym typeface="Vazirmatn"/>
              </a:rPr>
              <a:t>راهکار:</a:t>
            </a:r>
            <a:endParaRPr sz="1300">
              <a:solidFill>
                <a:schemeClr val="dk1"/>
              </a:solidFill>
              <a:latin typeface="Vazirmatn"/>
              <a:ea typeface="Vazirmatn"/>
              <a:cs typeface="Vazirmatn"/>
              <a:sym typeface="Vazirmatn"/>
            </a:endParaRPr>
          </a:p>
          <a:p>
            <a:pPr indent="0" lvl="0" marL="0" rtl="1" algn="r">
              <a:lnSpc>
                <a:spcPct val="115000"/>
              </a:lnSpc>
              <a:spcBef>
                <a:spcPts val="1200"/>
              </a:spcBef>
              <a:spcAft>
                <a:spcPts val="0"/>
              </a:spcAft>
              <a:buNone/>
            </a:pPr>
            <a:r>
              <a:rPr lang="en-GB">
                <a:solidFill>
                  <a:schemeClr val="dk1"/>
                </a:solidFill>
                <a:latin typeface="Vazirmatn"/>
                <a:ea typeface="Vazirmatn"/>
                <a:cs typeface="Vazirmatn"/>
                <a:sym typeface="Vazirmatn"/>
              </a:rPr>
              <a:t>اگر بخواهی با PAM کار حرفه‌ای انجام بدهی، بهتر است:</a:t>
            </a:r>
            <a:endParaRPr>
              <a:solidFill>
                <a:schemeClr val="dk1"/>
              </a:solidFill>
              <a:latin typeface="Vazirmatn"/>
              <a:ea typeface="Vazirmatn"/>
              <a:cs typeface="Vazirmatn"/>
              <a:sym typeface="Vazirmatn"/>
            </a:endParaRPr>
          </a:p>
          <a:p>
            <a:pPr indent="-298450" lvl="0" marL="457200" rtl="1" algn="r">
              <a:lnSpc>
                <a:spcPct val="115000"/>
              </a:lnSpc>
              <a:spcBef>
                <a:spcPts val="1200"/>
              </a:spcBef>
              <a:spcAft>
                <a:spcPts val="0"/>
              </a:spcAft>
              <a:buClr>
                <a:schemeClr val="dk1"/>
              </a:buClr>
              <a:buSzPts val="1100"/>
              <a:buAutoNum type="arabicPeriod"/>
            </a:pPr>
            <a:r>
              <a:rPr lang="en-GB">
                <a:solidFill>
                  <a:schemeClr val="dk1"/>
                </a:solidFill>
                <a:latin typeface="Vazirmatn"/>
                <a:ea typeface="Vazirmatn"/>
                <a:cs typeface="Vazirmatn"/>
                <a:sym typeface="Vazirmatn"/>
              </a:rPr>
              <a:t>از کتاب‌هایی مثل PAM Mastery استفاده کنی</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AutoNum type="arabicPeriod"/>
            </a:pPr>
            <a:r>
              <a:rPr lang="en-GB">
                <a:solidFill>
                  <a:schemeClr val="dk1"/>
                </a:solidFill>
                <a:latin typeface="Vazirmatn"/>
                <a:ea typeface="Vazirmatn"/>
                <a:cs typeface="Vazirmatn"/>
                <a:sym typeface="Vazirmatn"/>
              </a:rPr>
              <a:t>روی یک توزیع خاص (مثلاً Debian یا CentOS) تمرکز کنی و همه تنظیمات را روی آن تست کنی.</a:t>
            </a:r>
            <a:endParaRPr>
              <a:solidFill>
                <a:schemeClr val="dk1"/>
              </a:solidFill>
              <a:latin typeface="Vazirmatn"/>
              <a:ea typeface="Vazirmatn"/>
              <a:cs typeface="Vazirmatn"/>
              <a:sym typeface="Vazirmatn"/>
            </a:endParaRPr>
          </a:p>
          <a:p>
            <a:pPr indent="-298450" lvl="0" marL="457200" rtl="1" algn="r">
              <a:lnSpc>
                <a:spcPct val="115000"/>
              </a:lnSpc>
              <a:spcBef>
                <a:spcPts val="0"/>
              </a:spcBef>
              <a:spcAft>
                <a:spcPts val="0"/>
              </a:spcAft>
              <a:buClr>
                <a:schemeClr val="dk1"/>
              </a:buClr>
              <a:buSzPts val="1100"/>
              <a:buFont typeface="Vazirmatn"/>
              <a:buAutoNum type="arabicPeriod"/>
            </a:pPr>
            <a:r>
              <a:rPr lang="en-GB">
                <a:solidFill>
                  <a:schemeClr val="dk1"/>
                </a:solidFill>
                <a:latin typeface="Vazirmatn"/>
                <a:ea typeface="Vazirmatn"/>
                <a:cs typeface="Vazirmatn"/>
                <a:sym typeface="Vazirmatn"/>
              </a:rPr>
              <a:t>حتماً یک VM یا محیط safe برای آزمایش داشته باشی، چون با یک اشتباه ممکن است سیستم قفل شود (نمی‌توانی حتی لاگین کنی).</a:t>
            </a:r>
            <a:endParaRPr>
              <a:solidFill>
                <a:schemeClr val="dk1"/>
              </a:solidFill>
              <a:latin typeface="Vazirmatn"/>
              <a:ea typeface="Vazirmatn"/>
              <a:cs typeface="Vazirmatn"/>
              <a:sym typeface="Vazirmatn"/>
            </a:endParaRPr>
          </a:p>
          <a:p>
            <a:pPr indent="0" lvl="0" marL="0" rtl="1" algn="r">
              <a:lnSpc>
                <a:spcPct val="115000"/>
              </a:lnSpc>
              <a:spcBef>
                <a:spcPts val="1200"/>
              </a:spcBef>
              <a:spcAft>
                <a:spcPts val="1200"/>
              </a:spcAft>
              <a:buNone/>
            </a:pPr>
            <a:r>
              <a:t/>
            </a:r>
            <a:endParaRPr sz="900">
              <a:solidFill>
                <a:schemeClr val="dk1"/>
              </a:solidFill>
              <a:latin typeface="Vazirmatn"/>
              <a:ea typeface="Vazirmatn"/>
              <a:cs typeface="Vazirmatn"/>
              <a:sym typeface="Vazirmat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rgbClr val="FFFFFF"/>
              </a:buClr>
              <a:buSzPts val="2600"/>
              <a:buNone/>
              <a:defRPr sz="2600">
                <a:solidFill>
                  <a:srgbClr val="FFFFFF"/>
                </a:solidFill>
              </a:defRPr>
            </a:lvl2pPr>
            <a:lvl3pPr lvl="2">
              <a:spcBef>
                <a:spcPts val="0"/>
              </a:spcBef>
              <a:spcAft>
                <a:spcPts val="0"/>
              </a:spcAft>
              <a:buClr>
                <a:srgbClr val="FFFFFF"/>
              </a:buClr>
              <a:buSzPts val="2600"/>
              <a:buNone/>
              <a:defRPr sz="2600">
                <a:solidFill>
                  <a:srgbClr val="FFFFFF"/>
                </a:solidFill>
              </a:defRPr>
            </a:lvl3pPr>
            <a:lvl4pPr lvl="3">
              <a:spcBef>
                <a:spcPts val="0"/>
              </a:spcBef>
              <a:spcAft>
                <a:spcPts val="0"/>
              </a:spcAft>
              <a:buClr>
                <a:srgbClr val="FFFFFF"/>
              </a:buClr>
              <a:buSzPts val="2600"/>
              <a:buNone/>
              <a:defRPr sz="2600">
                <a:solidFill>
                  <a:srgbClr val="FFFFFF"/>
                </a:solidFill>
              </a:defRPr>
            </a:lvl4pPr>
            <a:lvl5pPr lvl="4">
              <a:spcBef>
                <a:spcPts val="0"/>
              </a:spcBef>
              <a:spcAft>
                <a:spcPts val="0"/>
              </a:spcAft>
              <a:buClr>
                <a:srgbClr val="FFFFFF"/>
              </a:buClr>
              <a:buSzPts val="2600"/>
              <a:buNone/>
              <a:defRPr sz="2600">
                <a:solidFill>
                  <a:srgbClr val="FFFFFF"/>
                </a:solidFill>
              </a:defRPr>
            </a:lvl5pPr>
            <a:lvl6pPr lvl="5">
              <a:spcBef>
                <a:spcPts val="0"/>
              </a:spcBef>
              <a:spcAft>
                <a:spcPts val="0"/>
              </a:spcAft>
              <a:buClr>
                <a:srgbClr val="FFFFFF"/>
              </a:buClr>
              <a:buSzPts val="2600"/>
              <a:buNone/>
              <a:defRPr sz="2600">
                <a:solidFill>
                  <a:srgbClr val="FFFFFF"/>
                </a:solidFill>
              </a:defRPr>
            </a:lvl6pPr>
            <a:lvl7pPr lvl="6">
              <a:spcBef>
                <a:spcPts val="0"/>
              </a:spcBef>
              <a:spcAft>
                <a:spcPts val="0"/>
              </a:spcAft>
              <a:buClr>
                <a:srgbClr val="FFFFFF"/>
              </a:buClr>
              <a:buSzPts val="2600"/>
              <a:buNone/>
              <a:defRPr sz="2600">
                <a:solidFill>
                  <a:srgbClr val="FFFFFF"/>
                </a:solidFill>
              </a:defRPr>
            </a:lvl7pPr>
            <a:lvl8pPr lvl="7">
              <a:spcBef>
                <a:spcPts val="0"/>
              </a:spcBef>
              <a:spcAft>
                <a:spcPts val="0"/>
              </a:spcAft>
              <a:buClr>
                <a:srgbClr val="FFFFFF"/>
              </a:buClr>
              <a:buSzPts val="2600"/>
              <a:buNone/>
              <a:defRPr sz="2600">
                <a:solidFill>
                  <a:srgbClr val="FFFFFF"/>
                </a:solidFill>
              </a:defRPr>
            </a:lvl8pPr>
            <a:lvl9pPr lvl="8">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2125625"/>
            <a:ext cx="4890900" cy="8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PAM</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Pluggable</a:t>
            </a:r>
            <a:r>
              <a:rPr b="1" lang="en-GB" sz="1400"/>
              <a:t> Authentication Module</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Implen</a:t>
            </a:r>
            <a:endParaRPr/>
          </a:p>
        </p:txBody>
      </p:sp>
      <p:sp>
        <p:nvSpPr>
          <p:cNvPr id="251" name="Google Shape;251;p27"/>
          <p:cNvSpPr txBox="1"/>
          <p:nvPr>
            <p:ph idx="1" type="body"/>
          </p:nvPr>
        </p:nvSpPr>
        <p:spPr>
          <a:xfrm>
            <a:off x="748800" y="1788750"/>
            <a:ext cx="4738500" cy="29826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rgbClr val="000000"/>
              </a:buClr>
              <a:buSzPts val="1300"/>
              <a:buFont typeface="Arial"/>
              <a:buChar char="●"/>
            </a:pPr>
            <a:r>
              <a:rPr b="1" lang="en-GB">
                <a:solidFill>
                  <a:srgbClr val="000000"/>
                </a:solidFill>
                <a:latin typeface="Arial"/>
                <a:ea typeface="Arial"/>
                <a:cs typeface="Arial"/>
                <a:sym typeface="Arial"/>
              </a:rPr>
              <a:t>No Direct Client Interaction</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Cannot Implement Full Authentication Protocols</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Inconsistent Implementations Across Platforms</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Security Depends on Host Application</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Difficult to Debug and High Risk of Lockout</a:t>
            </a:r>
            <a:endParaRPr b="1">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Implen</a:t>
            </a:r>
            <a:endParaRPr/>
          </a:p>
        </p:txBody>
      </p:sp>
      <p:pic>
        <p:nvPicPr>
          <p:cNvPr id="257" name="Google Shape;257;p28"/>
          <p:cNvPicPr preferRelativeResize="0"/>
          <p:nvPr/>
        </p:nvPicPr>
        <p:blipFill>
          <a:blip r:embed="rId3">
            <a:alphaModFix/>
          </a:blip>
          <a:stretch>
            <a:fillRect/>
          </a:stretch>
        </p:blipFill>
        <p:spPr>
          <a:xfrm>
            <a:off x="747713" y="2105500"/>
            <a:ext cx="7648575" cy="20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Platforms</a:t>
            </a:r>
            <a:endParaRPr/>
          </a:p>
        </p:txBody>
      </p:sp>
      <p:pic>
        <p:nvPicPr>
          <p:cNvPr id="263" name="Google Shape;263;p29"/>
          <p:cNvPicPr preferRelativeResize="0"/>
          <p:nvPr/>
        </p:nvPicPr>
        <p:blipFill>
          <a:blip r:embed="rId3">
            <a:alphaModFix/>
          </a:blip>
          <a:stretch>
            <a:fillRect/>
          </a:stretch>
        </p:blipFill>
        <p:spPr>
          <a:xfrm>
            <a:off x="151675" y="1979275"/>
            <a:ext cx="8393874" cy="257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OpenSSH vs PAM</a:t>
            </a:r>
            <a:endParaRPr/>
          </a:p>
        </p:txBody>
      </p:sp>
      <p:pic>
        <p:nvPicPr>
          <p:cNvPr id="269" name="Google Shape;269;p30"/>
          <p:cNvPicPr preferRelativeResize="0"/>
          <p:nvPr/>
        </p:nvPicPr>
        <p:blipFill>
          <a:blip r:embed="rId3">
            <a:alphaModFix/>
          </a:blip>
          <a:stretch>
            <a:fillRect/>
          </a:stretch>
        </p:blipFill>
        <p:spPr>
          <a:xfrm>
            <a:off x="796900" y="1952875"/>
            <a:ext cx="7353300" cy="285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1"/>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OpenSSH vs PAM</a:t>
            </a:r>
            <a:endParaRPr/>
          </a:p>
        </p:txBody>
      </p:sp>
      <p:sp>
        <p:nvSpPr>
          <p:cNvPr id="275" name="Google Shape;275;p31"/>
          <p:cNvSpPr txBox="1"/>
          <p:nvPr/>
        </p:nvSpPr>
        <p:spPr>
          <a:xfrm>
            <a:off x="808800" y="1888950"/>
            <a:ext cx="5992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UsePAM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ChallengeResponseAuthentication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PasswordAuthentication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PermitUserEnvironment yes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َAuthenticationMethods:</a:t>
            </a:r>
            <a:endParaRPr/>
          </a:p>
          <a:p>
            <a:pPr indent="0" lvl="0" marL="0" rtl="0" algn="l">
              <a:spcBef>
                <a:spcPts val="0"/>
              </a:spcBef>
              <a:spcAft>
                <a:spcPts val="0"/>
              </a:spcAft>
              <a:buNone/>
            </a:pPr>
            <a:r>
              <a:rPr lang="en-GB"/>
              <a:t>      publickey, keyboard-ineractive</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Config Files</a:t>
            </a:r>
            <a:endParaRPr/>
          </a:p>
        </p:txBody>
      </p:sp>
      <p:sp>
        <p:nvSpPr>
          <p:cNvPr id="281" name="Google Shape;281;p32"/>
          <p:cNvSpPr txBox="1"/>
          <p:nvPr>
            <p:ph idx="1" type="body"/>
          </p:nvPr>
        </p:nvSpPr>
        <p:spPr>
          <a:xfrm>
            <a:off x="748800" y="1788750"/>
            <a:ext cx="4738500" cy="29826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rgbClr val="000000"/>
              </a:buClr>
              <a:buSzPts val="1300"/>
              <a:buFont typeface="Arial"/>
              <a:buChar char="●"/>
            </a:pPr>
            <a:r>
              <a:rPr b="1" lang="en-GB">
                <a:solidFill>
                  <a:srgbClr val="000000"/>
                </a:solidFill>
                <a:latin typeface="Arial"/>
                <a:ea typeface="Arial"/>
                <a:cs typeface="Arial"/>
                <a:sym typeface="Arial"/>
              </a:rPr>
              <a:t>/etc/pam.d/</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/etc/pam.config</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/usr/local/etc/pam.d</a:t>
            </a:r>
            <a:endParaRPr b="1">
              <a:solidFill>
                <a:srgbClr val="000000"/>
              </a:solidFill>
              <a:latin typeface="Arial"/>
              <a:ea typeface="Arial"/>
              <a:cs typeface="Arial"/>
              <a:sym typeface="Arial"/>
            </a:endParaRPr>
          </a:p>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400"/>
              </a:spcBef>
              <a:spcAft>
                <a:spcPts val="400"/>
              </a:spcAft>
              <a:buNone/>
            </a:pPr>
            <a:r>
              <a:rPr b="1" lang="en-GB">
                <a:solidFill>
                  <a:srgbClr val="000000"/>
                </a:solidFill>
                <a:latin typeface="Arial"/>
                <a:ea typeface="Arial"/>
                <a:cs typeface="Arial"/>
                <a:sym typeface="Arial"/>
              </a:rPr>
              <a:t>File named after service: sshd, login, gdm, etc</a:t>
            </a:r>
            <a:endParaRPr b="1">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Statement Parts</a:t>
            </a:r>
            <a:endParaRPr/>
          </a:p>
        </p:txBody>
      </p:sp>
      <p:sp>
        <p:nvSpPr>
          <p:cNvPr id="287" name="Google Shape;287;p33"/>
          <p:cNvSpPr txBox="1"/>
          <p:nvPr>
            <p:ph idx="1" type="body"/>
          </p:nvPr>
        </p:nvSpPr>
        <p:spPr>
          <a:xfrm>
            <a:off x="748800" y="1788750"/>
            <a:ext cx="4738500" cy="12621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rgbClr val="000000"/>
              </a:buClr>
              <a:buSzPts val="1300"/>
              <a:buFont typeface="Arial"/>
              <a:buChar char="●"/>
            </a:pPr>
            <a:r>
              <a:rPr b="1" lang="en-GB">
                <a:solidFill>
                  <a:srgbClr val="000000"/>
                </a:solidFill>
                <a:latin typeface="Arial"/>
                <a:ea typeface="Arial"/>
                <a:cs typeface="Arial"/>
                <a:sym typeface="Arial"/>
              </a:rPr>
              <a:t>Statement type (or facility)</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PAM Control</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PAM shared library</a:t>
            </a:r>
            <a:endParaRPr b="1">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b="1" lang="en-GB">
                <a:solidFill>
                  <a:srgbClr val="000000"/>
                </a:solidFill>
                <a:latin typeface="Arial"/>
                <a:ea typeface="Arial"/>
                <a:cs typeface="Arial"/>
                <a:sym typeface="Arial"/>
              </a:rPr>
              <a:t>Shared library options</a:t>
            </a:r>
            <a:endParaRPr b="1">
              <a:solidFill>
                <a:srgbClr val="000000"/>
              </a:solidFill>
              <a:latin typeface="Arial"/>
              <a:ea typeface="Arial"/>
              <a:cs typeface="Arial"/>
              <a:sym typeface="Arial"/>
            </a:endParaRPr>
          </a:p>
          <a:p>
            <a:pPr indent="0" lvl="0" marL="0" rtl="0" algn="l">
              <a:spcBef>
                <a:spcPts val="1400"/>
              </a:spcBef>
              <a:spcAft>
                <a:spcPts val="0"/>
              </a:spcAft>
              <a:buNone/>
            </a:pPr>
            <a:r>
              <a:t/>
            </a:r>
            <a:endParaRPr b="1">
              <a:solidFill>
                <a:srgbClr val="000000"/>
              </a:solidFill>
              <a:latin typeface="Arial"/>
              <a:ea typeface="Arial"/>
              <a:cs typeface="Arial"/>
              <a:sym typeface="Arial"/>
            </a:endParaRPr>
          </a:p>
          <a:p>
            <a:pPr indent="0" lvl="0" marL="0" rtl="0" algn="l">
              <a:spcBef>
                <a:spcPts val="1400"/>
              </a:spcBef>
              <a:spcAft>
                <a:spcPts val="400"/>
              </a:spcAft>
              <a:buNone/>
            </a:pPr>
            <a:r>
              <a:t/>
            </a:r>
            <a:endParaRPr b="1">
              <a:solidFill>
                <a:srgbClr val="000000"/>
              </a:solidFill>
              <a:latin typeface="Arial"/>
              <a:ea typeface="Arial"/>
              <a:cs typeface="Arial"/>
              <a:sym typeface="Arial"/>
            </a:endParaRPr>
          </a:p>
        </p:txBody>
      </p:sp>
      <p:pic>
        <p:nvPicPr>
          <p:cNvPr id="288" name="Google Shape;288;p33"/>
          <p:cNvPicPr preferRelativeResize="0"/>
          <p:nvPr/>
        </p:nvPicPr>
        <p:blipFill>
          <a:blip r:embed="rId3">
            <a:alphaModFix/>
          </a:blip>
          <a:stretch>
            <a:fillRect/>
          </a:stretch>
        </p:blipFill>
        <p:spPr>
          <a:xfrm>
            <a:off x="748800" y="3152700"/>
            <a:ext cx="7105650" cy="447675"/>
          </a:xfrm>
          <a:prstGeom prst="rect">
            <a:avLst/>
          </a:prstGeom>
          <a:noFill/>
          <a:ln>
            <a:noFill/>
          </a:ln>
        </p:spPr>
      </p:pic>
      <p:pic>
        <p:nvPicPr>
          <p:cNvPr id="289" name="Google Shape;289;p33"/>
          <p:cNvPicPr preferRelativeResize="0"/>
          <p:nvPr/>
        </p:nvPicPr>
        <p:blipFill>
          <a:blip r:embed="rId4">
            <a:alphaModFix/>
          </a:blip>
          <a:stretch>
            <a:fillRect/>
          </a:stretch>
        </p:blipFill>
        <p:spPr>
          <a:xfrm>
            <a:off x="748800" y="4157175"/>
            <a:ext cx="7143750" cy="44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30000" y="1318650"/>
            <a:ext cx="737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Statement Type (module-type)</a:t>
            </a:r>
            <a:endParaRPr/>
          </a:p>
        </p:txBody>
      </p:sp>
      <p:graphicFrame>
        <p:nvGraphicFramePr>
          <p:cNvPr id="295" name="Google Shape;295;p34"/>
          <p:cNvGraphicFramePr/>
          <p:nvPr/>
        </p:nvGraphicFramePr>
        <p:xfrm>
          <a:off x="730000" y="2098575"/>
          <a:ext cx="3000000" cy="3000000"/>
        </p:xfrm>
        <a:graphic>
          <a:graphicData uri="http://schemas.openxmlformats.org/drawingml/2006/table">
            <a:tbl>
              <a:tblPr>
                <a:noFill/>
                <a:tableStyleId>{F2E21AF1-1250-4316-B9CD-C08DB022EB71}</a:tableStyleId>
              </a:tblPr>
              <a:tblGrid>
                <a:gridCol w="917850"/>
                <a:gridCol w="7296000"/>
              </a:tblGrid>
              <a:tr h="190500">
                <a:tc>
                  <a:txBody>
                    <a:bodyPr/>
                    <a:lstStyle/>
                    <a:p>
                      <a:pPr indent="0" lvl="0" marL="0" rtl="0" algn="ctr">
                        <a:lnSpc>
                          <a:spcPct val="115000"/>
                        </a:lnSpc>
                        <a:spcBef>
                          <a:spcPts val="0"/>
                        </a:spcBef>
                        <a:spcAft>
                          <a:spcPts val="0"/>
                        </a:spcAft>
                        <a:buNone/>
                      </a:pPr>
                      <a:r>
                        <a:rPr b="1" lang="en-GB" sz="1100"/>
                        <a:t>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Description</a:t>
                      </a:r>
                      <a:endParaRPr b="1"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auth</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Authentication (e.g., verifying password or OTP)</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account</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Account checks (e.g., account expiration, group access)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password</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Password management (e.g., password change)</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session</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Session management (e.g., setting environment, mounting home, umask)</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730000" y="1318650"/>
            <a:ext cx="737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PAM Control Flag (control-flag)</a:t>
            </a:r>
            <a:endParaRPr/>
          </a:p>
        </p:txBody>
      </p:sp>
      <p:graphicFrame>
        <p:nvGraphicFramePr>
          <p:cNvPr id="301" name="Google Shape;301;p35"/>
          <p:cNvGraphicFramePr/>
          <p:nvPr/>
        </p:nvGraphicFramePr>
        <p:xfrm>
          <a:off x="102550" y="1997500"/>
          <a:ext cx="3000000" cy="3000000"/>
        </p:xfrm>
        <a:graphic>
          <a:graphicData uri="http://schemas.openxmlformats.org/drawingml/2006/table">
            <a:tbl>
              <a:tblPr>
                <a:noFill/>
                <a:tableStyleId>{F2E21AF1-1250-4316-B9CD-C08DB022EB71}</a:tableStyleId>
              </a:tblPr>
              <a:tblGrid>
                <a:gridCol w="1053300"/>
                <a:gridCol w="7885600"/>
              </a:tblGrid>
              <a:tr h="190500">
                <a:tc>
                  <a:txBody>
                    <a:bodyPr/>
                    <a:lstStyle/>
                    <a:p>
                      <a:pPr indent="0" lvl="0" marL="0" rtl="0" algn="ctr">
                        <a:lnSpc>
                          <a:spcPct val="115000"/>
                        </a:lnSpc>
                        <a:spcBef>
                          <a:spcPts val="0"/>
                        </a:spcBef>
                        <a:spcAft>
                          <a:spcPts val="0"/>
                        </a:spcAft>
                        <a:buNone/>
                      </a:pPr>
                      <a:r>
                        <a:rPr b="1" lang="en-GB" sz="1100"/>
                        <a:t>Flag</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Meaning</a:t>
                      </a:r>
                      <a:endParaRPr b="1"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required</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Module must succeed; if it fails, the entire stack fails (but other modules still execute)</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requisite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Must succeed; if it fails, authentication immediately stops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sufficient</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If this module succeeds, and no prior required module has failed, PAM succeeds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optional</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Module's result is ignored unless it's the only module for this type</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include</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sz="1100"/>
                        <a:t>Includes another configuration file (e.g., </a:t>
                      </a:r>
                      <a:r>
                        <a:rPr lang="en-GB" sz="1100">
                          <a:solidFill>
                            <a:srgbClr val="188038"/>
                          </a:solidFill>
                          <a:latin typeface="Roboto Mono"/>
                          <a:ea typeface="Roboto Mono"/>
                          <a:cs typeface="Roboto Mono"/>
                          <a:sym typeface="Roboto Mono"/>
                        </a:rPr>
                        <a:t>common-auth</a:t>
                      </a:r>
                      <a:r>
                        <a:rPr lang="en-GB" sz="1100"/>
                        <a:t>)</a:t>
                      </a:r>
                      <a:endParaRPr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substack</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Includes another stack but treats it as part of the current one (used in modular configs)</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type="title"/>
          </p:nvPr>
        </p:nvSpPr>
        <p:spPr>
          <a:xfrm>
            <a:off x="730000" y="1318650"/>
            <a:ext cx="737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Shared Library (shared-library)</a:t>
            </a:r>
            <a:endParaRPr/>
          </a:p>
        </p:txBody>
      </p:sp>
      <p:graphicFrame>
        <p:nvGraphicFramePr>
          <p:cNvPr id="307" name="Google Shape;307;p36"/>
          <p:cNvGraphicFramePr/>
          <p:nvPr/>
        </p:nvGraphicFramePr>
        <p:xfrm>
          <a:off x="76575" y="1888950"/>
          <a:ext cx="3000000" cy="3000000"/>
        </p:xfrm>
        <a:graphic>
          <a:graphicData uri="http://schemas.openxmlformats.org/drawingml/2006/table">
            <a:tbl>
              <a:tblPr>
                <a:noFill/>
                <a:tableStyleId>{F2E21AF1-1250-4316-B9CD-C08DB022EB71}</a:tableStyleId>
              </a:tblPr>
              <a:tblGrid>
                <a:gridCol w="3057300"/>
                <a:gridCol w="5926425"/>
              </a:tblGrid>
              <a:tr h="190500">
                <a:tc>
                  <a:txBody>
                    <a:bodyPr/>
                    <a:lstStyle/>
                    <a:p>
                      <a:pPr indent="0" lvl="0" marL="0" rtl="0" algn="ctr">
                        <a:lnSpc>
                          <a:spcPct val="115000"/>
                        </a:lnSpc>
                        <a:spcBef>
                          <a:spcPts val="0"/>
                        </a:spcBef>
                        <a:spcAft>
                          <a:spcPts val="0"/>
                        </a:spcAft>
                        <a:buNone/>
                      </a:pPr>
                      <a:r>
                        <a:rPr b="1" lang="en-GB" sz="1100"/>
                        <a:t>Module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Description</a:t>
                      </a:r>
                      <a:endParaRPr b="1"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pam_unix.so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sz="1100"/>
                        <a:t>Uses local </a:t>
                      </a:r>
                      <a:r>
                        <a:rPr lang="en-GB" sz="1100">
                          <a:solidFill>
                            <a:srgbClr val="188038"/>
                          </a:solidFill>
                          <a:latin typeface="Roboto Mono"/>
                          <a:ea typeface="Roboto Mono"/>
                          <a:cs typeface="Roboto Mono"/>
                          <a:sym typeface="Roboto Mono"/>
                        </a:rPr>
                        <a:t>/etc/passwd</a:t>
                      </a:r>
                      <a:r>
                        <a:rPr lang="en-GB" sz="1100"/>
                        <a:t> and </a:t>
                      </a:r>
                      <a:r>
                        <a:rPr lang="en-GB" sz="1100">
                          <a:solidFill>
                            <a:srgbClr val="188038"/>
                          </a:solidFill>
                          <a:latin typeface="Roboto Mono"/>
                          <a:ea typeface="Roboto Mono"/>
                          <a:cs typeface="Roboto Mono"/>
                          <a:sym typeface="Roboto Mono"/>
                        </a:rPr>
                        <a:t>/etc/shadow</a:t>
                      </a:r>
                      <a:r>
                        <a:rPr lang="en-GB" sz="1100"/>
                        <a:t> for authentication</a:t>
                      </a:r>
                      <a:endParaRPr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pam_ldap.so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LDAP-based authentication</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pam_google_authenticator.so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2FA via Google Authenticator</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pam_env.so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Set environment variables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pam_faillock.so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Lock account after failed login attempts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pam_exec.so</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Execute an external script or program</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Source: PAM Mastery </a:t>
            </a:r>
            <a:r>
              <a:rPr lang="en-GB" sz="1300"/>
              <a:t>(Michael W Lucas)</a:t>
            </a:r>
            <a:endParaRPr sz="1300"/>
          </a:p>
        </p:txBody>
      </p:sp>
      <p:pic>
        <p:nvPicPr>
          <p:cNvPr id="183" name="Google Shape;183;p19"/>
          <p:cNvPicPr preferRelativeResize="0"/>
          <p:nvPr/>
        </p:nvPicPr>
        <p:blipFill>
          <a:blip r:embed="rId3">
            <a:alphaModFix/>
          </a:blip>
          <a:stretch>
            <a:fillRect/>
          </a:stretch>
        </p:blipFill>
        <p:spPr>
          <a:xfrm>
            <a:off x="729450" y="1853850"/>
            <a:ext cx="3492537" cy="2984850"/>
          </a:xfrm>
          <a:prstGeom prst="rect">
            <a:avLst/>
          </a:prstGeom>
          <a:noFill/>
          <a:ln>
            <a:noFill/>
          </a:ln>
        </p:spPr>
      </p:pic>
      <p:sp>
        <p:nvSpPr>
          <p:cNvPr id="184" name="Google Shape;184;p19"/>
          <p:cNvSpPr txBox="1"/>
          <p:nvPr/>
        </p:nvSpPr>
        <p:spPr>
          <a:xfrm>
            <a:off x="4615200" y="1923825"/>
            <a:ext cx="4078800" cy="28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t>Michael W. Lucas</a:t>
            </a:r>
            <a:r>
              <a:rPr lang="en-GB" sz="1100"/>
              <a:t> is a widely respected author and system administrator in the Unix and security world. He has written more than 15 technical books, many of which have become standard references — including </a:t>
            </a:r>
            <a:r>
              <a:rPr i="1" lang="en-GB" sz="1100"/>
              <a:t>SSH Mastery</a:t>
            </a:r>
            <a:r>
              <a:rPr lang="en-GB" sz="1100"/>
              <a:t>, </a:t>
            </a:r>
            <a:r>
              <a:rPr i="1" lang="en-GB" sz="1100"/>
              <a:t>sudo Mastery</a:t>
            </a:r>
            <a:r>
              <a:rPr lang="en-GB" sz="1100"/>
              <a:t>, </a:t>
            </a:r>
            <a:r>
              <a:rPr i="1" lang="en-GB" sz="1100"/>
              <a:t>Absolute FreeBSD</a:t>
            </a:r>
            <a:r>
              <a:rPr lang="en-GB" sz="1100"/>
              <a:t>, and of course, </a:t>
            </a:r>
            <a:r>
              <a:rPr i="1" lang="en-GB" sz="1100"/>
              <a:t>PAM Mastery</a:t>
            </a:r>
            <a:r>
              <a:rPr lang="en-GB" sz="1100"/>
              <a:t>.</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1200"/>
              </a:spcAft>
              <a:buNone/>
            </a:pPr>
            <a:br>
              <a:rPr lang="en-GB" sz="1100"/>
            </a:br>
            <a:r>
              <a:rPr lang="en-GB" sz="1100"/>
              <a:t> He is known for his clear writing style, practical insights, and ability to make complex technical topics both accessible and enjoyable. His books are widely used by system administrators, network engineers, and security professionals around the world</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730000" y="1318650"/>
            <a:ext cx="737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Shared Library Options (module-options)</a:t>
            </a:r>
            <a:endParaRPr/>
          </a:p>
        </p:txBody>
      </p:sp>
      <p:sp>
        <p:nvSpPr>
          <p:cNvPr id="313" name="Google Shape;313;p37"/>
          <p:cNvSpPr txBox="1"/>
          <p:nvPr/>
        </p:nvSpPr>
        <p:spPr>
          <a:xfrm>
            <a:off x="846725" y="18889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Examples for </a:t>
            </a:r>
            <a:r>
              <a:rPr lang="en-GB" sz="1100">
                <a:solidFill>
                  <a:srgbClr val="188038"/>
                </a:solidFill>
                <a:latin typeface="Roboto Mono"/>
                <a:ea typeface="Roboto Mono"/>
                <a:cs typeface="Roboto Mono"/>
                <a:sym typeface="Roboto Mono"/>
              </a:rPr>
              <a:t>pam_unix.so</a:t>
            </a:r>
            <a:r>
              <a:rPr lang="en-GB" sz="1100"/>
              <a:t>:</a:t>
            </a:r>
            <a:endParaRPr/>
          </a:p>
        </p:txBody>
      </p:sp>
      <p:graphicFrame>
        <p:nvGraphicFramePr>
          <p:cNvPr id="314" name="Google Shape;314;p37"/>
          <p:cNvGraphicFramePr/>
          <p:nvPr/>
        </p:nvGraphicFramePr>
        <p:xfrm>
          <a:off x="762000" y="2389250"/>
          <a:ext cx="3000000" cy="3000000"/>
        </p:xfrm>
        <a:graphic>
          <a:graphicData uri="http://schemas.openxmlformats.org/drawingml/2006/table">
            <a:tbl>
              <a:tblPr>
                <a:noFill/>
                <a:tableStyleId>{F2E21AF1-1250-4316-B9CD-C08DB022EB71}</a:tableStyleId>
              </a:tblPr>
              <a:tblGrid>
                <a:gridCol w="1679425"/>
                <a:gridCol w="5581575"/>
              </a:tblGrid>
              <a:tr h="190500">
                <a:tc>
                  <a:txBody>
                    <a:bodyPr/>
                    <a:lstStyle/>
                    <a:p>
                      <a:pPr indent="0" lvl="0" marL="0" rtl="0" algn="ctr">
                        <a:lnSpc>
                          <a:spcPct val="115000"/>
                        </a:lnSpc>
                        <a:spcBef>
                          <a:spcPts val="0"/>
                        </a:spcBef>
                        <a:spcAft>
                          <a:spcPts val="0"/>
                        </a:spcAft>
                        <a:buNone/>
                      </a:pPr>
                      <a:r>
                        <a:rPr b="1" lang="en-GB" sz="1100"/>
                        <a:t>Option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Purpose</a:t>
                      </a:r>
                      <a:endParaRPr b="1"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nullok</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Allow blank passwords</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try_first_pass</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Try the previously typed password first</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use_first_pass</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Only use the previously typed password (no prompt)</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shadow</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Use the shadow password file for verification</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730000" y="1318650"/>
            <a:ext cx="73731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Shared Library Options (module-options)</a:t>
            </a:r>
            <a:endParaRPr/>
          </a:p>
        </p:txBody>
      </p:sp>
      <p:sp>
        <p:nvSpPr>
          <p:cNvPr id="320" name="Google Shape;320;p38"/>
          <p:cNvSpPr txBox="1"/>
          <p:nvPr/>
        </p:nvSpPr>
        <p:spPr>
          <a:xfrm>
            <a:off x="846725" y="1888950"/>
            <a:ext cx="453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Examples for </a:t>
            </a:r>
            <a:r>
              <a:rPr lang="en-GB" sz="1100">
                <a:solidFill>
                  <a:srgbClr val="188038"/>
                </a:solidFill>
                <a:latin typeface="Roboto Mono"/>
                <a:ea typeface="Roboto Mono"/>
                <a:cs typeface="Roboto Mono"/>
                <a:sym typeface="Roboto Mono"/>
              </a:rPr>
              <a:t>pam_google_authenticator.so</a:t>
            </a:r>
            <a:r>
              <a:rPr lang="en-GB" sz="1100"/>
              <a:t>:</a:t>
            </a:r>
            <a:endParaRPr/>
          </a:p>
        </p:txBody>
      </p:sp>
      <p:graphicFrame>
        <p:nvGraphicFramePr>
          <p:cNvPr id="321" name="Google Shape;321;p38"/>
          <p:cNvGraphicFramePr/>
          <p:nvPr/>
        </p:nvGraphicFramePr>
        <p:xfrm>
          <a:off x="846725" y="2452425"/>
          <a:ext cx="3000000" cy="3000000"/>
        </p:xfrm>
        <a:graphic>
          <a:graphicData uri="http://schemas.openxmlformats.org/drawingml/2006/table">
            <a:tbl>
              <a:tblPr>
                <a:noFill/>
                <a:tableStyleId>{F2E21AF1-1250-4316-B9CD-C08DB022EB71}</a:tableStyleId>
              </a:tblPr>
              <a:tblGrid>
                <a:gridCol w="2377775"/>
                <a:gridCol w="5058575"/>
              </a:tblGrid>
              <a:tr h="190500">
                <a:tc>
                  <a:txBody>
                    <a:bodyPr/>
                    <a:lstStyle/>
                    <a:p>
                      <a:pPr indent="0" lvl="0" marL="0" rtl="0" algn="ctr">
                        <a:lnSpc>
                          <a:spcPct val="115000"/>
                        </a:lnSpc>
                        <a:spcBef>
                          <a:spcPts val="0"/>
                        </a:spcBef>
                        <a:spcAft>
                          <a:spcPts val="0"/>
                        </a:spcAft>
                        <a:buNone/>
                      </a:pPr>
                      <a:r>
                        <a:rPr b="1" lang="en-GB" sz="1100"/>
                        <a:t>Option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GB" sz="1100"/>
                        <a:t>Purpose</a:t>
                      </a:r>
                      <a:endParaRPr b="1" sz="1100"/>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secret=/path</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Path to user-specific TOTP secret</a:t>
                      </a:r>
                      <a:endParaRPr/>
                    </a:p>
                  </a:txBody>
                  <a:tcPr marT="91425" marB="91425" marR="91425" marL="91425"/>
                </a:tc>
              </a:tr>
              <a:tr h="190500">
                <a:tc>
                  <a:txBody>
                    <a:bodyPr/>
                    <a:lstStyle/>
                    <a:p>
                      <a:pPr indent="0" lvl="0" marL="0" rtl="0" algn="l">
                        <a:spcBef>
                          <a:spcPts val="0"/>
                        </a:spcBef>
                        <a:spcAft>
                          <a:spcPts val="0"/>
                        </a:spcAft>
                        <a:buNone/>
                      </a:pPr>
                      <a:r>
                        <a:rPr lang="en-GB" sz="1100">
                          <a:solidFill>
                            <a:srgbClr val="188038"/>
                          </a:solidFill>
                          <a:latin typeface="Roboto Mono"/>
                          <a:ea typeface="Roboto Mono"/>
                          <a:cs typeface="Roboto Mono"/>
                          <a:sym typeface="Roboto Mono"/>
                        </a:rPr>
                        <a:t>authtok_prompt</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GB"/>
                        <a:t>Custom prompt for OTP entry</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730000" y="1318650"/>
            <a:ext cx="6463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Example (etc/pam.d/sshd)</a:t>
            </a:r>
            <a:endParaRPr/>
          </a:p>
        </p:txBody>
      </p:sp>
      <p:pic>
        <p:nvPicPr>
          <p:cNvPr id="327" name="Google Shape;327;p39"/>
          <p:cNvPicPr preferRelativeResize="0"/>
          <p:nvPr/>
        </p:nvPicPr>
        <p:blipFill>
          <a:blip r:embed="rId3">
            <a:alphaModFix/>
          </a:blip>
          <a:stretch>
            <a:fillRect/>
          </a:stretch>
        </p:blipFill>
        <p:spPr>
          <a:xfrm>
            <a:off x="594700" y="2306775"/>
            <a:ext cx="7010400" cy="1495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730000" y="1318650"/>
            <a:ext cx="6463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Tutorial</a:t>
            </a:r>
            <a:endParaRPr/>
          </a:p>
        </p:txBody>
      </p:sp>
      <p:sp>
        <p:nvSpPr>
          <p:cNvPr id="333" name="Google Shape;333;p40"/>
          <p:cNvSpPr/>
          <p:nvPr/>
        </p:nvSpPr>
        <p:spPr>
          <a:xfrm>
            <a:off x="1898175" y="2178725"/>
            <a:ext cx="1263900" cy="11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server1</a:t>
            </a:r>
            <a:endParaRPr>
              <a:latin typeface="Lato"/>
              <a:ea typeface="Lato"/>
              <a:cs typeface="Lato"/>
              <a:sym typeface="Lato"/>
            </a:endParaRPr>
          </a:p>
        </p:txBody>
      </p:sp>
      <p:sp>
        <p:nvSpPr>
          <p:cNvPr id="334" name="Google Shape;334;p40"/>
          <p:cNvSpPr/>
          <p:nvPr/>
        </p:nvSpPr>
        <p:spPr>
          <a:xfrm>
            <a:off x="5226050" y="2178725"/>
            <a:ext cx="1263900" cy="11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server2</a:t>
            </a:r>
            <a:endParaRPr>
              <a:latin typeface="Lato"/>
              <a:ea typeface="Lato"/>
              <a:cs typeface="Lato"/>
              <a:sym typeface="Lato"/>
            </a:endParaRPr>
          </a:p>
        </p:txBody>
      </p:sp>
      <p:sp>
        <p:nvSpPr>
          <p:cNvPr id="335" name="Google Shape;335;p40"/>
          <p:cNvSpPr/>
          <p:nvPr/>
        </p:nvSpPr>
        <p:spPr>
          <a:xfrm>
            <a:off x="3553675" y="3846875"/>
            <a:ext cx="1137300" cy="11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client</a:t>
            </a:r>
            <a:endParaRPr>
              <a:latin typeface="Lato"/>
              <a:ea typeface="Lato"/>
              <a:cs typeface="Lato"/>
              <a:sym typeface="Lato"/>
            </a:endParaRPr>
          </a:p>
        </p:txBody>
      </p:sp>
      <p:sp>
        <p:nvSpPr>
          <p:cNvPr id="336" name="Google Shape;336;p40"/>
          <p:cNvSpPr txBox="1"/>
          <p:nvPr/>
        </p:nvSpPr>
        <p:spPr>
          <a:xfrm>
            <a:off x="1607175" y="1770950"/>
            <a:ext cx="184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server.example.com</a:t>
            </a:r>
            <a:endParaRPr sz="1300">
              <a:solidFill>
                <a:schemeClr val="accent1"/>
              </a:solidFill>
              <a:latin typeface="Lato"/>
              <a:ea typeface="Lato"/>
              <a:cs typeface="Lato"/>
              <a:sym typeface="Lato"/>
            </a:endParaRPr>
          </a:p>
        </p:txBody>
      </p:sp>
      <p:sp>
        <p:nvSpPr>
          <p:cNvPr id="337" name="Google Shape;337;p40"/>
          <p:cNvSpPr txBox="1"/>
          <p:nvPr/>
        </p:nvSpPr>
        <p:spPr>
          <a:xfrm>
            <a:off x="4935050" y="1770950"/>
            <a:ext cx="1845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accent1"/>
                </a:solidFill>
                <a:latin typeface="Lato"/>
                <a:ea typeface="Lato"/>
                <a:cs typeface="Lato"/>
                <a:sym typeface="Lato"/>
              </a:rPr>
              <a:t>server2.example.com</a:t>
            </a:r>
            <a:endParaRPr sz="1300">
              <a:solidFill>
                <a:schemeClr val="accent1"/>
              </a:solidFill>
              <a:latin typeface="Lato"/>
              <a:ea typeface="Lato"/>
              <a:cs typeface="Lato"/>
              <a:sym typeface="Lato"/>
            </a:endParaRPr>
          </a:p>
        </p:txBody>
      </p:sp>
      <p:cxnSp>
        <p:nvCxnSpPr>
          <p:cNvPr id="338" name="Google Shape;338;p40"/>
          <p:cNvCxnSpPr>
            <a:stCxn id="335" idx="2"/>
            <a:endCxn id="333" idx="2"/>
          </p:cNvCxnSpPr>
          <p:nvPr/>
        </p:nvCxnSpPr>
        <p:spPr>
          <a:xfrm rot="10800000">
            <a:off x="2530075" y="3316025"/>
            <a:ext cx="1023600" cy="10995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40"/>
          <p:cNvCxnSpPr>
            <a:stCxn id="335" idx="6"/>
            <a:endCxn id="334" idx="2"/>
          </p:cNvCxnSpPr>
          <p:nvPr/>
        </p:nvCxnSpPr>
        <p:spPr>
          <a:xfrm flipH="1" rot="10800000">
            <a:off x="4690975" y="3316025"/>
            <a:ext cx="1167000" cy="10995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40"/>
          <p:cNvSpPr txBox="1"/>
          <p:nvPr/>
        </p:nvSpPr>
        <p:spPr>
          <a:xfrm>
            <a:off x="6780950" y="2454875"/>
            <a:ext cx="206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chemeClr val="accent1"/>
                </a:solidFill>
                <a:latin typeface="Lato"/>
                <a:ea typeface="Lato"/>
                <a:cs typeface="Lato"/>
                <a:sym typeface="Lato"/>
              </a:rPr>
              <a:t>username: testuser</a:t>
            </a: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password: testpassword</a:t>
            </a:r>
            <a:endParaRPr b="1"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Plugable Authentication Module</a:t>
            </a:r>
            <a:endParaRPr/>
          </a:p>
        </p:txBody>
      </p:sp>
      <p:sp>
        <p:nvSpPr>
          <p:cNvPr id="190" name="Google Shape;190;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Arial"/>
                <a:ea typeface="Arial"/>
                <a:cs typeface="Arial"/>
                <a:sym typeface="Arial"/>
              </a:rPr>
              <a:t>PAM, or </a:t>
            </a:r>
            <a:r>
              <a:rPr i="1" lang="en-GB" sz="1100">
                <a:solidFill>
                  <a:srgbClr val="000000"/>
                </a:solidFill>
                <a:latin typeface="Arial"/>
                <a:ea typeface="Arial"/>
                <a:cs typeface="Arial"/>
                <a:sym typeface="Arial"/>
              </a:rPr>
              <a:t>Pluggable Authentication Module</a:t>
            </a:r>
            <a:r>
              <a:rPr lang="en-GB" sz="1100">
                <a:solidFill>
                  <a:srgbClr val="000000"/>
                </a:solidFill>
                <a:latin typeface="Arial"/>
                <a:ea typeface="Arial"/>
                <a:cs typeface="Arial"/>
                <a:sym typeface="Arial"/>
              </a:rPr>
              <a:t>, is a modular framework used in Unix and Linux systems to separate authentication logic from individual applications. Instead of each program implementing its own user authentication, it delegates this task to PAM, which provides a set of configurable modules. This separation allows system administrators to apply centralized and consistent authentication policies across the system without modifying application code</a:t>
            </a:r>
            <a:endParaRPr sz="1100"/>
          </a:p>
        </p:txBody>
      </p:sp>
      <p:pic>
        <p:nvPicPr>
          <p:cNvPr descr="shutterstock_429987889_edited.jpg" id="191" name="Google Shape;191;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happened in the 80s?</a:t>
            </a:r>
            <a:endParaRPr/>
          </a:p>
        </p:txBody>
      </p:sp>
      <p:sp>
        <p:nvSpPr>
          <p:cNvPr id="197" name="Google Shape;197;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8" name="Google Shape;198;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1980s: An Era of Diversity, Disorder, and the Rise of Modern Systems</a:t>
            </a:r>
            <a:endParaRPr sz="1100"/>
          </a:p>
        </p:txBody>
      </p:sp>
      <p:sp>
        <p:nvSpPr>
          <p:cNvPr id="199" name="Google Shape;199;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0" name="Google Shape;200;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Authentication Problems of the Time</a:t>
            </a:r>
            <a:endParaRPr sz="1100"/>
          </a:p>
        </p:txBody>
      </p:sp>
      <p:sp>
        <p:nvSpPr>
          <p:cNvPr id="201" name="Google Shape;201;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2" name="Google Shape;202;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common method was checking passwords stored in plaintext or hashed form in files like /etc/passwd.</a:t>
            </a:r>
            <a:endParaRPr sz="1100"/>
          </a:p>
        </p:txBody>
      </p:sp>
      <p:sp>
        <p:nvSpPr>
          <p:cNvPr id="203" name="Google Shape;203;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4" name="Google Shape;204;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Arial"/>
                <a:ea typeface="Arial"/>
                <a:cs typeface="Arial"/>
                <a:sym typeface="Arial"/>
              </a:rPr>
              <a:t>Each application—such as </a:t>
            </a:r>
            <a:r>
              <a:rPr lang="en-GB" sz="1100">
                <a:solidFill>
                  <a:srgbClr val="188038"/>
                </a:solidFill>
                <a:latin typeface="Roboto Mono"/>
                <a:ea typeface="Roboto Mono"/>
                <a:cs typeface="Roboto Mono"/>
                <a:sym typeface="Roboto Mono"/>
              </a:rPr>
              <a:t>login</a:t>
            </a:r>
            <a:r>
              <a:rPr lang="en-GB" sz="1100">
                <a:solidFill>
                  <a:srgbClr val="000000"/>
                </a:solidFill>
                <a:latin typeface="Arial"/>
                <a:ea typeface="Arial"/>
                <a:cs typeface="Arial"/>
                <a:sym typeface="Arial"/>
              </a:rPr>
              <a:t>, </a:t>
            </a:r>
            <a:r>
              <a:rPr lang="en-GB" sz="1100">
                <a:solidFill>
                  <a:srgbClr val="188038"/>
                </a:solidFill>
                <a:latin typeface="Roboto Mono"/>
                <a:ea typeface="Roboto Mono"/>
                <a:cs typeface="Roboto Mono"/>
                <a:sym typeface="Roboto Mono"/>
              </a:rPr>
              <a:t>su</a:t>
            </a:r>
            <a:r>
              <a:rPr lang="en-GB" sz="1100">
                <a:solidFill>
                  <a:srgbClr val="000000"/>
                </a:solidFill>
                <a:latin typeface="Arial"/>
                <a:ea typeface="Arial"/>
                <a:cs typeface="Arial"/>
                <a:sym typeface="Arial"/>
              </a:rPr>
              <a:t>, </a:t>
            </a:r>
            <a:r>
              <a:rPr lang="en-GB" sz="1100">
                <a:solidFill>
                  <a:srgbClr val="188038"/>
                </a:solidFill>
                <a:latin typeface="Roboto Mono"/>
                <a:ea typeface="Roboto Mono"/>
                <a:cs typeface="Roboto Mono"/>
                <a:sym typeface="Roboto Mono"/>
              </a:rPr>
              <a:t>telnet</a:t>
            </a:r>
            <a:r>
              <a:rPr lang="en-GB" sz="1100">
                <a:solidFill>
                  <a:srgbClr val="000000"/>
                </a:solidFill>
                <a:latin typeface="Arial"/>
                <a:ea typeface="Arial"/>
                <a:cs typeface="Arial"/>
                <a:sym typeface="Arial"/>
              </a:rPr>
              <a:t>, </a:t>
            </a:r>
            <a:r>
              <a:rPr lang="en-GB" sz="1100">
                <a:solidFill>
                  <a:srgbClr val="188038"/>
                </a:solidFill>
                <a:latin typeface="Roboto Mono"/>
                <a:ea typeface="Roboto Mono"/>
                <a:cs typeface="Roboto Mono"/>
                <a:sym typeface="Roboto Mono"/>
              </a:rPr>
              <a:t>ftp</a:t>
            </a:r>
            <a:r>
              <a:rPr lang="en-GB" sz="1100">
                <a:solidFill>
                  <a:srgbClr val="000000"/>
                </a:solidFill>
                <a:latin typeface="Arial"/>
                <a:ea typeface="Arial"/>
                <a:cs typeface="Arial"/>
                <a:sym typeface="Arial"/>
              </a:rPr>
              <a:t>—had to implement its own authentication logic.</a:t>
            </a:r>
            <a:endParaRPr sz="1100"/>
          </a:p>
        </p:txBody>
      </p:sp>
      <p:sp>
        <p:nvSpPr>
          <p:cNvPr id="205" name="Google Shape;205;p21"/>
          <p:cNvSpPr txBox="1"/>
          <p:nvPr/>
        </p:nvSpPr>
        <p:spPr>
          <a:xfrm>
            <a:off x="389100" y="4170725"/>
            <a:ext cx="822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meant that if an organization wanted to introduce a new authentication method (e.g., token-based), it had to modify or recompile every relevant program. This was time-consuming, error-prone, and often not feasible.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happened in the 80s?</a:t>
            </a:r>
            <a:endParaRPr/>
          </a:p>
        </p:txBody>
      </p:sp>
      <p:pic>
        <p:nvPicPr>
          <p:cNvPr id="211" name="Google Shape;211;p22"/>
          <p:cNvPicPr preferRelativeResize="0"/>
          <p:nvPr/>
        </p:nvPicPr>
        <p:blipFill>
          <a:blip r:embed="rId3">
            <a:alphaModFix/>
          </a:blip>
          <a:stretch>
            <a:fillRect/>
          </a:stretch>
        </p:blipFill>
        <p:spPr>
          <a:xfrm>
            <a:off x="2107438" y="1853850"/>
            <a:ext cx="4932726" cy="315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vs AAA</a:t>
            </a:r>
            <a:endParaRPr/>
          </a:p>
        </p:txBody>
      </p:sp>
      <p:sp>
        <p:nvSpPr>
          <p:cNvPr id="217" name="Google Shape;217;p23"/>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 AAA (Authentication, Authorization, Accounting) is a conceptual security model used in networks and systems to define</a:t>
            </a:r>
            <a:endParaRPr sz="1100"/>
          </a:p>
        </p:txBody>
      </p:sp>
      <p:sp>
        <p:nvSpPr>
          <p:cNvPr id="218" name="Google Shape;218;p23"/>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Authentication – Who are you?</a:t>
            </a:r>
            <a:endParaRPr/>
          </a:p>
        </p:txBody>
      </p:sp>
      <p:sp>
        <p:nvSpPr>
          <p:cNvPr id="219" name="Google Shape;219;p23"/>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Authorization – What are you allowed to do?</a:t>
            </a:r>
            <a:endParaRPr/>
          </a:p>
        </p:txBody>
      </p:sp>
      <p:sp>
        <p:nvSpPr>
          <p:cNvPr id="220" name="Google Shape;220;p23"/>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Accounting – What did you do?</a:t>
            </a:r>
            <a:endParaRPr/>
          </a:p>
        </p:txBody>
      </p:sp>
      <p:pic>
        <p:nvPicPr>
          <p:cNvPr id="221" name="Google Shape;221;p23"/>
          <p:cNvPicPr preferRelativeResize="0"/>
          <p:nvPr/>
        </p:nvPicPr>
        <p:blipFill>
          <a:blip r:embed="rId3">
            <a:alphaModFix/>
          </a:blip>
          <a:stretch>
            <a:fillRect/>
          </a:stretch>
        </p:blipFill>
        <p:spPr>
          <a:xfrm>
            <a:off x="5168001" y="1064350"/>
            <a:ext cx="3516376" cy="336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PAM vs IAA</a:t>
            </a:r>
            <a:endParaRPr/>
          </a:p>
        </p:txBody>
      </p:sp>
      <p:sp>
        <p:nvSpPr>
          <p:cNvPr id="227" name="Google Shape;227;p24"/>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 </a:t>
            </a:r>
            <a:r>
              <a:rPr lang="en-GB" sz="1100"/>
              <a:t>IAA stands for three essential stages in access control and information security</a:t>
            </a:r>
            <a:endParaRPr sz="1100"/>
          </a:p>
        </p:txBody>
      </p:sp>
      <p:sp>
        <p:nvSpPr>
          <p:cNvPr id="228" name="Google Shape;228;p24"/>
          <p:cNvSpPr txBox="1"/>
          <p:nvPr/>
        </p:nvSpPr>
        <p:spPr>
          <a:xfrm>
            <a:off x="734525" y="2571726"/>
            <a:ext cx="3636600" cy="66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Identification</a:t>
            </a:r>
            <a:r>
              <a:rPr lang="en-GB" sz="1000">
                <a:latin typeface="Lato"/>
                <a:ea typeface="Lato"/>
                <a:cs typeface="Lato"/>
                <a:sym typeface="Lato"/>
              </a:rPr>
              <a:t> – Who are you? The user claims an identity — for example, by entering a username or presenting a certificate. It’s just a declaration, not yet verified.</a:t>
            </a:r>
            <a:endParaRPr/>
          </a:p>
        </p:txBody>
      </p:sp>
      <p:sp>
        <p:nvSpPr>
          <p:cNvPr id="229" name="Google Shape;229;p24"/>
          <p:cNvSpPr txBox="1"/>
          <p:nvPr/>
        </p:nvSpPr>
        <p:spPr>
          <a:xfrm>
            <a:off x="734525" y="3344427"/>
            <a:ext cx="3636600" cy="8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Authentication</a:t>
            </a:r>
            <a:r>
              <a:rPr lang="en-GB" sz="1000">
                <a:latin typeface="Lato"/>
                <a:ea typeface="Lato"/>
                <a:cs typeface="Lato"/>
                <a:sym typeface="Lato"/>
              </a:rPr>
              <a:t>– </a:t>
            </a:r>
            <a:r>
              <a:rPr lang="en-GB" sz="1000">
                <a:latin typeface="Lato"/>
                <a:ea typeface="Lato"/>
                <a:cs typeface="Lato"/>
                <a:sym typeface="Lato"/>
              </a:rPr>
              <a:t>The system verifies that the identity is valid — for example, by checking a password, public key, or OTP.</a:t>
            </a:r>
            <a:endParaRPr/>
          </a:p>
        </p:txBody>
      </p:sp>
      <p:sp>
        <p:nvSpPr>
          <p:cNvPr id="230" name="Google Shape;230;p24"/>
          <p:cNvSpPr txBox="1"/>
          <p:nvPr/>
        </p:nvSpPr>
        <p:spPr>
          <a:xfrm>
            <a:off x="721225" y="4031327"/>
            <a:ext cx="3636600" cy="85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b="1" lang="en-GB" sz="1100"/>
              <a:t>Authorization</a:t>
            </a:r>
            <a:r>
              <a:rPr lang="en-GB" sz="1000">
                <a:latin typeface="Lato"/>
                <a:ea typeface="Lato"/>
                <a:cs typeface="Lato"/>
                <a:sym typeface="Lato"/>
              </a:rPr>
              <a:t>– </a:t>
            </a:r>
            <a:r>
              <a:rPr lang="en-GB" sz="1000">
                <a:latin typeface="Lato"/>
                <a:ea typeface="Lato"/>
                <a:cs typeface="Lato"/>
                <a:sym typeface="Lato"/>
              </a:rPr>
              <a:t>Once identity is authenticated, the system determines what resources or actions the user is allowed to access or perform.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NSS?</a:t>
            </a:r>
            <a:endParaRPr/>
          </a:p>
        </p:txBody>
      </p:sp>
      <p:sp>
        <p:nvSpPr>
          <p:cNvPr id="236" name="Google Shape;236;p25"/>
          <p:cNvSpPr txBox="1"/>
          <p:nvPr>
            <p:ph idx="1" type="body"/>
          </p:nvPr>
        </p:nvSpPr>
        <p:spPr>
          <a:xfrm>
            <a:off x="748800" y="1788750"/>
            <a:ext cx="7245600" cy="1566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NSS (Name Service Switch)</a:t>
            </a:r>
            <a:r>
              <a:rPr lang="en-GB" sz="1100">
                <a:solidFill>
                  <a:srgbClr val="000000"/>
                </a:solidFill>
                <a:latin typeface="Arial"/>
                <a:ea typeface="Arial"/>
                <a:cs typeface="Arial"/>
                <a:sym typeface="Arial"/>
              </a:rPr>
              <a:t> is a system component in Unix and Linux that defines </a:t>
            </a:r>
            <a:r>
              <a:rPr b="1" lang="en-GB" sz="1100">
                <a:solidFill>
                  <a:srgbClr val="000000"/>
                </a:solidFill>
                <a:latin typeface="Arial"/>
                <a:ea typeface="Arial"/>
                <a:cs typeface="Arial"/>
                <a:sym typeface="Arial"/>
              </a:rPr>
              <a:t>how the system retrieves various types of configuration and identity information</a:t>
            </a:r>
            <a:r>
              <a:rPr lang="en-GB" sz="1100">
                <a:solidFill>
                  <a:srgbClr val="000000"/>
                </a:solidFill>
                <a:latin typeface="Arial"/>
                <a:ea typeface="Arial"/>
                <a:cs typeface="Arial"/>
                <a:sym typeface="Arial"/>
              </a:rPr>
              <a:t> — such as users, groups, hostnames, networks, and more.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Instead of hardcoding where to look for this data (e.g., always using </a:t>
            </a:r>
            <a:r>
              <a:rPr lang="en-GB" sz="1100">
                <a:solidFill>
                  <a:srgbClr val="188038"/>
                </a:solidFill>
                <a:latin typeface="Roboto Mono"/>
                <a:ea typeface="Roboto Mono"/>
                <a:cs typeface="Roboto Mono"/>
                <a:sym typeface="Roboto Mono"/>
              </a:rPr>
              <a:t>/etc/passwd</a:t>
            </a:r>
            <a:r>
              <a:rPr lang="en-GB" sz="1100">
                <a:solidFill>
                  <a:srgbClr val="000000"/>
                </a:solidFill>
                <a:latin typeface="Arial"/>
                <a:ea typeface="Arial"/>
                <a:cs typeface="Arial"/>
                <a:sym typeface="Arial"/>
              </a:rPr>
              <a:t>), NSS gives the system flexibility by allowing multiple sources (like local files, LDAP, NIS, or DNS) to be searched in a defined order.</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sp>
        <p:nvSpPr>
          <p:cNvPr id="237" name="Google Shape;237;p25"/>
          <p:cNvSpPr txBox="1"/>
          <p:nvPr/>
        </p:nvSpPr>
        <p:spPr>
          <a:xfrm>
            <a:off x="802525" y="3270925"/>
            <a:ext cx="30000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solidFill>
                  <a:schemeClr val="dk2"/>
                </a:solidFill>
              </a:rPr>
              <a:t>/etc/nsswitch.conf</a:t>
            </a:r>
            <a:endParaRPr i="1">
              <a:solidFill>
                <a:schemeClr val="dk2"/>
              </a:solidFill>
            </a:endParaRPr>
          </a:p>
        </p:txBody>
      </p:sp>
      <p:sp>
        <p:nvSpPr>
          <p:cNvPr id="238" name="Google Shape;238;p25"/>
          <p:cNvSpPr txBox="1"/>
          <p:nvPr/>
        </p:nvSpPr>
        <p:spPr>
          <a:xfrm>
            <a:off x="730000" y="36711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a:t>This file contains rules like:</a:t>
            </a:r>
            <a:endParaRPr/>
          </a:p>
        </p:txBody>
      </p:sp>
      <p:sp>
        <p:nvSpPr>
          <p:cNvPr id="239" name="Google Shape;239;p25"/>
          <p:cNvSpPr txBox="1"/>
          <p:nvPr/>
        </p:nvSpPr>
        <p:spPr>
          <a:xfrm>
            <a:off x="802525" y="4071325"/>
            <a:ext cx="30000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passwd:     files ldap</a:t>
            </a:r>
            <a:endParaRPr/>
          </a:p>
          <a:p>
            <a:pPr indent="0" lvl="0" marL="0" rtl="0" algn="l">
              <a:spcBef>
                <a:spcPts val="0"/>
              </a:spcBef>
              <a:spcAft>
                <a:spcPts val="0"/>
              </a:spcAft>
              <a:buNone/>
            </a:pPr>
            <a:r>
              <a:rPr lang="en-GB"/>
              <a:t>group:      files ldap</a:t>
            </a:r>
            <a:endParaRPr/>
          </a:p>
          <a:p>
            <a:pPr indent="0" lvl="0" marL="0" rtl="0" algn="l">
              <a:spcBef>
                <a:spcPts val="0"/>
              </a:spcBef>
              <a:spcAft>
                <a:spcPts val="0"/>
              </a:spcAft>
              <a:buNone/>
            </a:pPr>
            <a:r>
              <a:rPr lang="en-GB"/>
              <a:t>hosts:      files dns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730000" y="1318650"/>
            <a:ext cx="50604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HOWTO? HOW NOT TO?</a:t>
            </a:r>
            <a:endParaRPr/>
          </a:p>
        </p:txBody>
      </p:sp>
      <p:sp>
        <p:nvSpPr>
          <p:cNvPr id="245" name="Google Shape;245;p26"/>
          <p:cNvSpPr txBox="1"/>
          <p:nvPr>
            <p:ph idx="1" type="body"/>
          </p:nvPr>
        </p:nvSpPr>
        <p:spPr>
          <a:xfrm>
            <a:off x="748800" y="1788750"/>
            <a:ext cx="7245600" cy="298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solidFill>
                  <a:srgbClr val="000000"/>
                </a:solidFill>
                <a:latin typeface="Arial"/>
                <a:ea typeface="Arial"/>
                <a:cs typeface="Arial"/>
                <a:sym typeface="Arial"/>
              </a:rPr>
              <a:t>The Main Problem with PAM: Fragmented, Confusing, and Inconsistent Documentation</a:t>
            </a:r>
            <a:endParaRPr b="1" sz="1100">
              <a:solidFill>
                <a:srgbClr val="000000"/>
              </a:solidFill>
              <a:latin typeface="Arial"/>
              <a:ea typeface="Arial"/>
              <a:cs typeface="Arial"/>
              <a:sym typeface="Arial"/>
            </a:endParaRPr>
          </a:p>
          <a:p>
            <a:pPr indent="0" lvl="0" marL="0" rtl="0" algn="l">
              <a:spcBef>
                <a:spcPts val="1400"/>
              </a:spcBef>
              <a:spcAft>
                <a:spcPts val="0"/>
              </a:spcAft>
              <a:buNone/>
            </a:pPr>
            <a:r>
              <a:rPr b="1" lang="en-GB">
                <a:solidFill>
                  <a:srgbClr val="000000"/>
                </a:solidFill>
                <a:latin typeface="Arial"/>
                <a:ea typeface="Arial"/>
                <a:cs typeface="Arial"/>
                <a:sym typeface="Arial"/>
              </a:rPr>
              <a:t>1. No Formal, Unified Standard</a:t>
            </a:r>
            <a:endParaRPr b="1">
              <a:solidFill>
                <a:srgbClr val="000000"/>
              </a:solidFill>
              <a:latin typeface="Arial"/>
              <a:ea typeface="Arial"/>
              <a:cs typeface="Arial"/>
              <a:sym typeface="Arial"/>
            </a:endParaRPr>
          </a:p>
          <a:p>
            <a:pPr indent="0" lvl="0" marL="0" rtl="0" algn="l">
              <a:spcBef>
                <a:spcPts val="1400"/>
              </a:spcBef>
              <a:spcAft>
                <a:spcPts val="0"/>
              </a:spcAft>
              <a:buNone/>
            </a:pPr>
            <a:r>
              <a:rPr b="1" lang="en-GB">
                <a:solidFill>
                  <a:srgbClr val="000000"/>
                </a:solidFill>
                <a:latin typeface="Arial"/>
                <a:ea typeface="Arial"/>
                <a:cs typeface="Arial"/>
                <a:sym typeface="Arial"/>
              </a:rPr>
              <a:t>2. Divergent Behavior Across Distributions</a:t>
            </a:r>
            <a:endParaRPr b="1">
              <a:solidFill>
                <a:srgbClr val="000000"/>
              </a:solidFill>
              <a:latin typeface="Arial"/>
              <a:ea typeface="Arial"/>
              <a:cs typeface="Arial"/>
              <a:sym typeface="Arial"/>
            </a:endParaRPr>
          </a:p>
          <a:p>
            <a:pPr indent="0" lvl="0" marL="0" rtl="0" algn="l">
              <a:spcBef>
                <a:spcPts val="1400"/>
              </a:spcBef>
              <a:spcAft>
                <a:spcPts val="400"/>
              </a:spcAft>
              <a:buNone/>
            </a:pPr>
            <a:r>
              <a:rPr b="1" lang="en-GB">
                <a:solidFill>
                  <a:srgbClr val="000000"/>
                </a:solidFill>
                <a:latin typeface="Arial"/>
                <a:ea typeface="Arial"/>
                <a:cs typeface="Arial"/>
                <a:sym typeface="Arial"/>
              </a:rPr>
              <a:t>3. Dry, Low-Level Documentation</a:t>
            </a:r>
            <a:endParaRPr b="1">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